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tiff" ContentType="image/tif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  <p:sldMasterId id="2147483684" r:id="rId5"/>
  </p:sldMasterIdLst>
  <p:notesMasterIdLst>
    <p:notesMasterId r:id="rId26"/>
  </p:notesMasterIdLst>
  <p:sldIdLst>
    <p:sldId id="291" r:id="rId6"/>
    <p:sldId id="289" r:id="rId7"/>
    <p:sldId id="256" r:id="rId8"/>
    <p:sldId id="271" r:id="rId9"/>
    <p:sldId id="257" r:id="rId10"/>
    <p:sldId id="272" r:id="rId11"/>
    <p:sldId id="273" r:id="rId12"/>
    <p:sldId id="275" r:id="rId13"/>
    <p:sldId id="276" r:id="rId14"/>
    <p:sldId id="274" r:id="rId15"/>
    <p:sldId id="259" r:id="rId16"/>
    <p:sldId id="277" r:id="rId17"/>
    <p:sldId id="278" r:id="rId18"/>
    <p:sldId id="279" r:id="rId19"/>
    <p:sldId id="280" r:id="rId20"/>
    <p:sldId id="281" r:id="rId21"/>
    <p:sldId id="282" r:id="rId22"/>
    <p:sldId id="284" r:id="rId23"/>
    <p:sldId id="285" r:id="rId24"/>
    <p:sldId id="286" r:id="rId25"/>
  </p:sldIdLst>
  <p:sldSz cx="9144000" cy="6858000" type="screen4x3"/>
  <p:notesSz cx="6858000" cy="9144000"/>
  <p:defaultTextStyle>
    <a:defPPr>
      <a:defRPr lang="el-G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12C8C85-51F0-491E-9774-3900AFEF0FD7}" styleName="Light Style 2 - Accent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0533" autoAdjust="0"/>
  </p:normalViewPr>
  <p:slideViewPr>
    <p:cSldViewPr>
      <p:cViewPr varScale="1">
        <p:scale>
          <a:sx n="63" d="100"/>
          <a:sy n="63" d="100"/>
        </p:scale>
        <p:origin x="1378" y="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A465B2-31C5-4F6C-88CC-971CA2A4A976}" type="datetimeFigureOut">
              <a:rPr lang="el-GR" smtClean="0"/>
              <a:t>28/12/2018</a:t>
            </a:fld>
            <a:endParaRPr lang="el-G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l-G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546DA5-7ECD-4480-BF62-E61F05F53729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43370953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tudioarch17.com/" TargetMode="External"/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I5H4GHkT5wI" TargetMode="External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b="1" dirty="0"/>
              <a:t>Taken by the Canadian photographer Paul Nicklen for National Geographic</a:t>
            </a:r>
            <a:endParaRPr lang="el-GR" dirty="0"/>
          </a:p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46DA5-7ECD-4480-BF62-E61F05F53729}" type="slidenum">
              <a:rPr lang="el-GR" smtClean="0"/>
              <a:t>3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33848986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Video about using a lot of energy for cooling</a:t>
            </a:r>
            <a:r>
              <a:rPr lang="en-GB" baseline="0" dirty="0"/>
              <a:t> up to 1: 15’ </a:t>
            </a:r>
            <a:r>
              <a:rPr lang="en-GB" dirty="0"/>
              <a:t>https://www.theguardian.com/environment/2015/oct/26/cold-economy-cop21-global-warming-carbon-emissions </a:t>
            </a:r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46DA5-7ECD-4480-BF62-E61F05F53729}" type="slidenum">
              <a:rPr lang="el-GR" smtClean="0"/>
              <a:t>12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22036914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https://climate.nasa.gov/vital-signs/global-temperature/ </a:t>
            </a:r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46DA5-7ECD-4480-BF62-E61F05F53729}" type="slidenum">
              <a:rPr lang="el-GR" smtClean="0"/>
              <a:t>14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44567068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 dirty="0"/>
              <a:t>Discuss</a:t>
            </a:r>
            <a:r>
              <a:rPr lang="en-GB" b="1" baseline="0" dirty="0"/>
              <a:t> what </a:t>
            </a:r>
            <a:r>
              <a:rPr lang="en-US" b="1" dirty="0"/>
              <a:t>energy-efficient house</a:t>
            </a:r>
            <a:r>
              <a:rPr lang="en-US" b="1" baseline="0" dirty="0"/>
              <a:t> is</a:t>
            </a:r>
            <a:endParaRPr lang="en-GB" b="1" dirty="0"/>
          </a:p>
          <a:p>
            <a:r>
              <a:rPr lang="en-GB" dirty="0"/>
              <a:t>Image http://alchinlong.com/news-and-events/news/whitepaper-designing-energy-efficient-homes-with-minimal-power-bills/ </a:t>
            </a:r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46DA5-7ECD-4480-BF62-E61F05F53729}" type="slidenum">
              <a:rPr lang="el-GR" smtClean="0"/>
              <a:t>16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431817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>
                <a:hlinkClick r:id="rId3"/>
              </a:rPr>
              <a:t>http://www.studioarch17.com/</a:t>
            </a:r>
            <a:r>
              <a:rPr lang="en-US" sz="1200" dirty="0"/>
              <a:t> </a:t>
            </a:r>
          </a:p>
          <a:p>
            <a:r>
              <a:rPr lang="en-US" dirty="0"/>
              <a:t> </a:t>
            </a:r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46DA5-7ECD-4480-BF62-E61F05F53729}" type="slidenum">
              <a:rPr lang="el-GR" smtClean="0"/>
              <a:t>17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40078406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aseline="0" dirty="0"/>
              <a:t>next slide)</a:t>
            </a:r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46DA5-7ECD-4480-BF62-E61F05F53729}" type="slidenum">
              <a:rPr lang="el-GR" smtClean="0"/>
              <a:t>19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2038923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basic science behind this</a:t>
            </a:r>
            <a:r>
              <a:rPr lang="en-US" baseline="0" dirty="0"/>
              <a:t> is </a:t>
            </a:r>
            <a:r>
              <a:rPr lang="en-US" dirty="0"/>
              <a:t>heat transfer and application in engineering. </a:t>
            </a:r>
          </a:p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46DA5-7ECD-4480-BF62-E61F05F53729}" type="slidenum">
              <a:rPr lang="el-GR" smtClean="0"/>
              <a:t>20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9965432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https://d1o50x50snmhul.cloudfront.net/wp-content/uploads/2013/08/dn23994-1_800.jpg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3"/>
              </a:rPr>
              <a:t>https://www.youtube.com/watch?v=_JhaVNJb3ag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hlinkClick r:id="rId3"/>
              </a:rPr>
              <a:t>https://www.youtube.com/watch?v=I5H4GHkT5wI</a:t>
            </a:r>
            <a:r>
              <a:rPr lang="en-US" dirty="0"/>
              <a:t> </a:t>
            </a:r>
          </a:p>
          <a:p>
            <a:r>
              <a:rPr lang="en-US" dirty="0"/>
              <a:t> </a:t>
            </a:r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46DA5-7ECD-4480-BF62-E61F05F53729}" type="slidenum">
              <a:rPr lang="el-GR" smtClean="0"/>
              <a:t>4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4669046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46DA5-7ECD-4480-BF62-E61F05F53729}" type="slidenum">
              <a:rPr lang="el-GR" smtClean="0"/>
              <a:t>5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0001287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Ice melts</a:t>
            </a:r>
            <a:r>
              <a:rPr lang="en-GB" baseline="0" dirty="0"/>
              <a:t> </a:t>
            </a:r>
            <a:r>
              <a:rPr lang="en-GB" dirty="0"/>
              <a:t>https://d1o50x50snmhul.cloudfront.net/wp-content/uploads/2013/08/dn23994-1_800.jpg</a:t>
            </a:r>
          </a:p>
          <a:p>
            <a:r>
              <a:rPr lang="en-GB" dirty="0"/>
              <a:t>Bear on ice</a:t>
            </a:r>
            <a:r>
              <a:rPr lang="en-GB" baseline="0" dirty="0"/>
              <a:t> https://www.bibliotecapleyades.net/ciencia/ciencia_globalwarmingpseudo38.htm </a:t>
            </a:r>
            <a:endParaRPr lang="en-GB" dirty="0"/>
          </a:p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46DA5-7ECD-4480-BF62-E61F05F53729}" type="slidenum">
              <a:rPr lang="el-GR" smtClean="0"/>
              <a:t>6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46690462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Left:</a:t>
            </a:r>
            <a:r>
              <a:rPr lang="en-US" baseline="0" dirty="0"/>
              <a:t> </a:t>
            </a:r>
            <a:r>
              <a:rPr lang="en-US" dirty="0"/>
              <a:t>India http://www.india.com/news/india/monsoon-2017-rains-wreak-havoc-in-gujarat-assam-flood-situation-improves-2345458/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Right:</a:t>
            </a:r>
            <a:r>
              <a:rPr lang="en-US" baseline="0" dirty="0"/>
              <a:t> </a:t>
            </a:r>
            <a:r>
              <a:rPr lang="en-GB" sz="1200" b="0" i="0" kern="1200" dirty="0" err="1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Edgecumbe</a:t>
            </a:r>
            <a:r>
              <a:rPr lang="en-GB" sz="1200" b="0" i="0" kern="1200" baseline="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- </a:t>
            </a:r>
            <a:r>
              <a:rPr lang="en-US" baseline="0" dirty="0"/>
              <a:t>New Zealand https://teara.govt.nz/en/photograph/46848/edgecumbe-flood-2017 </a:t>
            </a:r>
            <a:endParaRPr lang="en-US" dirty="0"/>
          </a:p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46DA5-7ECD-4480-BF62-E61F05F53729}" type="slidenum">
              <a:rPr lang="el-GR" smtClean="0"/>
              <a:t>7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4040994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http://www.circleofblue.org/2017/world/kenyas-drought-worsens-wake-average-rainfall-october-mid-december/ </a:t>
            </a:r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46DA5-7ECD-4480-BF62-E61F05F53729}" type="slidenum">
              <a:rPr lang="el-GR" smtClean="0"/>
              <a:t>8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46647068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46DA5-7ECD-4480-BF62-E61F05F53729}" type="slidenum">
              <a:rPr lang="el-GR" smtClean="0"/>
              <a:t>9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0161665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https://antinuclear.net/2017/08/11/inquiry-into-the-security-ramifications-of-climate-change-warning-on-australias-risks/</a:t>
            </a:r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46DA5-7ECD-4480-BF62-E61F05F53729}" type="slidenum">
              <a:rPr lang="el-GR" smtClean="0"/>
              <a:t>10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407389113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Even though we don’t live near Canada, we can affect polar bears’ life.</a:t>
            </a:r>
          </a:p>
          <a:p>
            <a:r>
              <a:rPr lang="en-US" dirty="0"/>
              <a:t> </a:t>
            </a:r>
            <a:endParaRPr lang="el-G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546DA5-7ECD-4480-BF62-E61F05F53729}" type="slidenum">
              <a:rPr lang="el-GR" smtClean="0"/>
              <a:t>11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134256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2A3822-121B-4886-812F-193C42946C50}" type="datetimeFigureOut">
              <a:rPr lang="el-GR" smtClean="0"/>
              <a:t>28/12/2018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3022A455-4F37-47D2-98D8-020A98079E66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A3822-121B-4886-812F-193C42946C50}" type="datetimeFigureOut">
              <a:rPr lang="el-GR" smtClean="0"/>
              <a:t>28/12/2018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2A455-4F37-47D2-98D8-020A98079E66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A3822-121B-4886-812F-193C42946C50}" type="datetimeFigureOut">
              <a:rPr lang="el-GR" smtClean="0"/>
              <a:t>28/12/2018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2A455-4F37-47D2-98D8-020A98079E66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A3822-121B-4886-812F-193C42946C50}" type="datetimeFigureOut">
              <a:rPr lang="el-GR" smtClean="0"/>
              <a:t>28/12/2018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2A455-4F37-47D2-98D8-020A98079E6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2514995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A3822-121B-4886-812F-193C42946C50}" type="datetimeFigureOut">
              <a:rPr lang="el-GR" smtClean="0"/>
              <a:t>28/12/2018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2A455-4F37-47D2-98D8-020A98079E6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10715724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A3822-121B-4886-812F-193C42946C50}" type="datetimeFigureOut">
              <a:rPr lang="el-GR" smtClean="0"/>
              <a:t>28/12/2018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2A455-4F37-47D2-98D8-020A98079E6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98023002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A3822-121B-4886-812F-193C42946C50}" type="datetimeFigureOut">
              <a:rPr lang="el-GR" smtClean="0"/>
              <a:t>28/12/2018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2A455-4F37-47D2-98D8-020A98079E6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6447815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A3822-121B-4886-812F-193C42946C50}" type="datetimeFigureOut">
              <a:rPr lang="el-GR" smtClean="0"/>
              <a:t>28/12/2018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2A455-4F37-47D2-98D8-020A98079E6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600324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A3822-121B-4886-812F-193C42946C50}" type="datetimeFigureOut">
              <a:rPr lang="el-GR" smtClean="0"/>
              <a:t>28/12/2018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2A455-4F37-47D2-98D8-020A98079E6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71626756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A3822-121B-4886-812F-193C42946C50}" type="datetimeFigureOut">
              <a:rPr lang="el-GR" smtClean="0"/>
              <a:t>28/12/2018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2A455-4F37-47D2-98D8-020A98079E6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9524817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A3822-121B-4886-812F-193C42946C50}" type="datetimeFigureOut">
              <a:rPr lang="el-GR" smtClean="0"/>
              <a:t>28/12/2018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2A455-4F37-47D2-98D8-020A98079E6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2321115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A3822-121B-4886-812F-193C42946C50}" type="datetimeFigureOut">
              <a:rPr lang="el-GR" smtClean="0"/>
              <a:t>28/12/2018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2A455-4F37-47D2-98D8-020A98079E66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A3822-121B-4886-812F-193C42946C50}" type="datetimeFigureOut">
              <a:rPr lang="el-GR" smtClean="0"/>
              <a:t>28/12/2018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2A455-4F37-47D2-98D8-020A98079E6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52932821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A3822-121B-4886-812F-193C42946C50}" type="datetimeFigureOut">
              <a:rPr lang="el-GR" smtClean="0"/>
              <a:t>28/12/2018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2A455-4F37-47D2-98D8-020A98079E6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184291195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A3822-121B-4886-812F-193C42946C50}" type="datetimeFigureOut">
              <a:rPr lang="el-GR" smtClean="0"/>
              <a:t>28/12/2018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2A455-4F37-47D2-98D8-020A98079E6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351731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A3822-121B-4886-812F-193C42946C50}" type="datetimeFigureOut">
              <a:rPr lang="el-GR" smtClean="0"/>
              <a:t>28/12/2018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2A455-4F37-47D2-98D8-020A98079E66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A3822-121B-4886-812F-193C42946C50}" type="datetimeFigureOut">
              <a:rPr lang="el-GR" smtClean="0"/>
              <a:t>28/12/2018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2A455-4F37-47D2-98D8-020A98079E66}" type="slidenum">
              <a:rPr lang="el-GR" smtClean="0"/>
              <a:t>‹#›</a:t>
            </a:fld>
            <a:endParaRPr lang="el-G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A3822-121B-4886-812F-193C42946C50}" type="datetimeFigureOut">
              <a:rPr lang="el-GR" smtClean="0"/>
              <a:t>28/12/2018</a:t>
            </a:fld>
            <a:endParaRPr lang="el-G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2A455-4F37-47D2-98D8-020A98079E66}" type="slidenum">
              <a:rPr lang="el-GR" smtClean="0"/>
              <a:t>‹#›</a:t>
            </a:fld>
            <a:endParaRPr lang="el-GR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A3822-121B-4886-812F-193C42946C50}" type="datetimeFigureOut">
              <a:rPr lang="el-GR" smtClean="0"/>
              <a:t>28/12/2018</a:t>
            </a:fld>
            <a:endParaRPr lang="el-G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2A455-4F37-47D2-98D8-020A98079E66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2A3822-121B-4886-812F-193C42946C50}" type="datetimeFigureOut">
              <a:rPr lang="el-GR" smtClean="0"/>
              <a:t>28/12/2018</a:t>
            </a:fld>
            <a:endParaRPr lang="el-G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22A455-4F37-47D2-98D8-020A98079E66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2A3822-121B-4886-812F-193C42946C50}" type="datetimeFigureOut">
              <a:rPr lang="el-GR" smtClean="0"/>
              <a:t>28/12/2018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3022A455-4F37-47D2-98D8-020A98079E66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2A3822-121B-4886-812F-193C42946C50}" type="datetimeFigureOut">
              <a:rPr lang="el-GR" smtClean="0"/>
              <a:t>28/12/2018</a:t>
            </a:fld>
            <a:endParaRPr lang="el-G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el-G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3022A455-4F37-47D2-98D8-020A98079E66}" type="slidenum">
              <a:rPr lang="el-GR" smtClean="0"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2A3822-121B-4886-812F-193C42946C50}" type="datetimeFigureOut">
              <a:rPr lang="el-GR" smtClean="0"/>
              <a:t>28/12/2018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3022A455-4F37-47D2-98D8-020A98079E66}" type="slidenum">
              <a:rPr lang="el-GR" smtClean="0"/>
              <a:t>‹#›</a:t>
            </a:fld>
            <a:endParaRPr lang="el-G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2A3822-121B-4886-812F-193C42946C50}" type="datetimeFigureOut">
              <a:rPr lang="el-GR" smtClean="0"/>
              <a:t>28/12/2018</a:t>
            </a:fld>
            <a:endParaRPr lang="el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l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22A455-4F37-47D2-98D8-020A98079E66}" type="slidenum">
              <a:rPr lang="el-GR" smtClean="0"/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val="31616610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2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tif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multico-project.eu/" TargetMode="External"/><Relationship Id="rId5" Type="http://schemas.openxmlformats.org/officeDocument/2006/relationships/hyperlink" Target="https://multicocy.wordpress.com/" TargetMode="External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_JhaVNJb3a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3707774"/>
            <a:ext cx="6858000" cy="1790700"/>
          </a:xfrm>
          <a:noFill/>
          <a:ln>
            <a:noFill/>
          </a:ln>
        </p:spPr>
        <p:txBody>
          <a:bodyPr>
            <a:noAutofit/>
          </a:bodyPr>
          <a:lstStyle/>
          <a:p>
            <a:r>
              <a:rPr lang="en-US" sz="4400" b="1" dirty="0" smtClean="0">
                <a:latin typeface="Palatino Linotype" panose="02040502050505030304" pitchFamily="18" charset="0"/>
              </a:rPr>
              <a:t/>
            </a:r>
            <a:br>
              <a:rPr lang="en-US" sz="4400" b="1" dirty="0" smtClean="0">
                <a:latin typeface="Palatino Linotype" panose="02040502050505030304" pitchFamily="18" charset="0"/>
              </a:rPr>
            </a:br>
            <a:r>
              <a:rPr lang="en-US" sz="4400" b="1" dirty="0">
                <a:latin typeface="Palatino Linotype" panose="02040502050505030304" pitchFamily="18" charset="0"/>
              </a:rPr>
              <a:t/>
            </a:r>
            <a:br>
              <a:rPr lang="en-US" sz="4400" b="1" dirty="0">
                <a:latin typeface="Palatino Linotype" panose="02040502050505030304" pitchFamily="18" charset="0"/>
              </a:rPr>
            </a:br>
            <a:r>
              <a:rPr lang="en-US" sz="4400" b="1" dirty="0" smtClean="0">
                <a:latin typeface="Palatino Linotype" panose="02040502050505030304" pitchFamily="18" charset="0"/>
              </a:rPr>
              <a:t/>
            </a:r>
            <a:br>
              <a:rPr lang="en-US" sz="4400" b="1" dirty="0" smtClean="0">
                <a:latin typeface="Palatino Linotype" panose="02040502050505030304" pitchFamily="18" charset="0"/>
              </a:rPr>
            </a:br>
            <a:r>
              <a:rPr lang="en-US" sz="4400" b="1" dirty="0">
                <a:latin typeface="Palatino Linotype" panose="02040502050505030304" pitchFamily="18" charset="0"/>
              </a:rPr>
              <a:t/>
            </a:r>
            <a:br>
              <a:rPr lang="en-US" sz="4400" b="1" dirty="0">
                <a:latin typeface="Palatino Linotype" panose="02040502050505030304" pitchFamily="18" charset="0"/>
              </a:rPr>
            </a:br>
            <a:r>
              <a:rPr lang="en-US" sz="4400" b="1" dirty="0" smtClean="0">
                <a:latin typeface="Palatino Linotype" panose="02040502050505030304" pitchFamily="18" charset="0"/>
              </a:rPr>
              <a:t>Save the polar bears! </a:t>
            </a:r>
            <a:r>
              <a:rPr lang="el-GR" sz="4400" b="1" dirty="0" smtClean="0">
                <a:latin typeface="Palatino Linotype" panose="02040502050505030304" pitchFamily="18" charset="0"/>
              </a:rPr>
              <a:t/>
            </a:r>
            <a:br>
              <a:rPr lang="el-GR" sz="4400" b="1" dirty="0" smtClean="0">
                <a:latin typeface="Palatino Linotype" panose="02040502050505030304" pitchFamily="18" charset="0"/>
              </a:rPr>
            </a:br>
            <a:r>
              <a:rPr lang="en-US" sz="4400" b="1" dirty="0" smtClean="0">
                <a:latin typeface="Palatino Linotype" panose="02040502050505030304" pitchFamily="18" charset="0"/>
              </a:rPr>
              <a:t/>
            </a:r>
            <a:br>
              <a:rPr lang="en-US" sz="4400" b="1" dirty="0" smtClean="0">
                <a:latin typeface="Palatino Linotype" panose="02040502050505030304" pitchFamily="18" charset="0"/>
              </a:rPr>
            </a:br>
            <a:r>
              <a:rPr lang="en-US" sz="4400" b="1" dirty="0">
                <a:latin typeface="Palatino Linotype" panose="02040502050505030304" pitchFamily="18" charset="0"/>
              </a:rPr>
              <a:t/>
            </a:r>
            <a:br>
              <a:rPr lang="en-US" sz="4400" b="1" dirty="0">
                <a:latin typeface="Palatino Linotype" panose="02040502050505030304" pitchFamily="18" charset="0"/>
              </a:rPr>
            </a:br>
            <a:endParaRPr lang="fi-FI" sz="4400" b="1" dirty="0">
              <a:latin typeface="Palatino Linotype" panose="02040502050505030304" pitchFamily="18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385871" y="4715560"/>
            <a:ext cx="6372257" cy="828455"/>
            <a:chOff x="47268" y="3712933"/>
            <a:chExt cx="8496342" cy="1104606"/>
          </a:xfrm>
        </p:grpSpPr>
        <p:pic>
          <p:nvPicPr>
            <p:cNvPr id="4" name="Picture 3" descr="http://europa.eu/about-eu/basic-information/symbols/images/flag_yellow_high.jpg"/>
            <p:cNvPicPr/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268" y="3712933"/>
              <a:ext cx="1644412" cy="1043885"/>
            </a:xfrm>
            <a:prstGeom prst="rect">
              <a:avLst/>
            </a:prstGeom>
            <a:noFill/>
            <a:ln>
              <a:noFill/>
            </a:ln>
          </p:spPr>
        </p:pic>
        <p:sp>
          <p:nvSpPr>
            <p:cNvPr id="5" name="Text Box 2"/>
            <p:cNvSpPr txBox="1">
              <a:spLocks noChangeArrowheads="1"/>
            </p:cNvSpPr>
            <p:nvPr/>
          </p:nvSpPr>
          <p:spPr bwMode="auto">
            <a:xfrm>
              <a:off x="1691680" y="3712933"/>
              <a:ext cx="4657725" cy="42100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rot="0" vert="horz" wrap="square" lIns="68580" tIns="34290" rIns="68580" bIns="34290" anchor="t" anchorCtr="0">
              <a:noAutofit/>
            </a:bodyPr>
            <a:lstStyle/>
            <a:p>
              <a:pPr marL="342900" algn="ctr">
                <a:lnSpc>
                  <a:spcPct val="115000"/>
                </a:lnSpc>
                <a:spcAft>
                  <a:spcPts val="750"/>
                </a:spcAft>
              </a:pPr>
              <a:r>
                <a:rPr lang="en-US" sz="12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This project has received funding from the </a:t>
              </a:r>
              <a:r>
                <a:rPr lang="en-US" sz="1200" i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European Union’s Horizon 2020 research and innovation </a:t>
              </a:r>
              <a:r>
                <a:rPr lang="en-US" sz="1200" i="1" dirty="0" err="1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programme</a:t>
              </a:r>
              <a:r>
                <a:rPr lang="en-US" sz="1200" i="1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20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under grant agreement No 665100</a:t>
              </a:r>
              <a:r>
                <a:rPr lang="en-US" sz="750" dirty="0">
                  <a:latin typeface="Times New Roman" panose="02020603050405020304" pitchFamily="18" charset="0"/>
                  <a:ea typeface="Calibri" panose="020F0502020204030204" pitchFamily="34" charset="0"/>
                  <a:cs typeface="Times New Roman" panose="02020603050405020304" pitchFamily="18" charset="0"/>
                </a:rPr>
                <a:t>.</a:t>
              </a:r>
              <a:endParaRPr lang="fi-FI" sz="825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  <a:p>
              <a:pPr algn="ctr">
                <a:lnSpc>
                  <a:spcPct val="115000"/>
                </a:lnSpc>
                <a:spcAft>
                  <a:spcPts val="750"/>
                </a:spcAft>
              </a:pPr>
              <a:r>
                <a:rPr lang="en-US" sz="825" dirty="0"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rPr>
                <a:t> </a:t>
              </a:r>
              <a:endParaRPr lang="fi-FI" sz="825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39698" y="3712933"/>
              <a:ext cx="1703912" cy="1104606"/>
            </a:xfrm>
            <a:prstGeom prst="rect">
              <a:avLst/>
            </a:prstGeom>
          </p:spPr>
        </p:pic>
      </p:grpSp>
      <p:sp>
        <p:nvSpPr>
          <p:cNvPr id="16" name="Frame 15"/>
          <p:cNvSpPr/>
          <p:nvPr/>
        </p:nvSpPr>
        <p:spPr>
          <a:xfrm>
            <a:off x="0" y="0"/>
            <a:ext cx="9144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5" fmla="*/ 857250 w 12192000"/>
              <a:gd name="connsiteY5" fmla="*/ 857250 h 6858000"/>
              <a:gd name="connsiteX6" fmla="*/ 857250 w 12192000"/>
              <a:gd name="connsiteY6" fmla="*/ 6000750 h 6858000"/>
              <a:gd name="connsiteX7" fmla="*/ 11334750 w 12192000"/>
              <a:gd name="connsiteY7" fmla="*/ 6000750 h 6858000"/>
              <a:gd name="connsiteX8" fmla="*/ 11334750 w 12192000"/>
              <a:gd name="connsiteY8" fmla="*/ 857250 h 6858000"/>
              <a:gd name="connsiteX9" fmla="*/ 857250 w 12192000"/>
              <a:gd name="connsiteY9" fmla="*/ 857250 h 6858000"/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5" fmla="*/ 480060 w 12192000"/>
              <a:gd name="connsiteY5" fmla="*/ 457200 h 6858000"/>
              <a:gd name="connsiteX6" fmla="*/ 857250 w 12192000"/>
              <a:gd name="connsiteY6" fmla="*/ 6000750 h 6858000"/>
              <a:gd name="connsiteX7" fmla="*/ 11334750 w 12192000"/>
              <a:gd name="connsiteY7" fmla="*/ 6000750 h 6858000"/>
              <a:gd name="connsiteX8" fmla="*/ 11334750 w 12192000"/>
              <a:gd name="connsiteY8" fmla="*/ 857250 h 6858000"/>
              <a:gd name="connsiteX9" fmla="*/ 480060 w 12192000"/>
              <a:gd name="connsiteY9" fmla="*/ 457200 h 6858000"/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5" fmla="*/ 480060 w 12192000"/>
              <a:gd name="connsiteY5" fmla="*/ 457200 h 6858000"/>
              <a:gd name="connsiteX6" fmla="*/ 857250 w 12192000"/>
              <a:gd name="connsiteY6" fmla="*/ 6000750 h 6858000"/>
              <a:gd name="connsiteX7" fmla="*/ 11631930 w 12192000"/>
              <a:gd name="connsiteY7" fmla="*/ 6457950 h 6858000"/>
              <a:gd name="connsiteX8" fmla="*/ 11334750 w 12192000"/>
              <a:gd name="connsiteY8" fmla="*/ 857250 h 6858000"/>
              <a:gd name="connsiteX9" fmla="*/ 480060 w 12192000"/>
              <a:gd name="connsiteY9" fmla="*/ 457200 h 6858000"/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  <a:gd name="connsiteX4" fmla="*/ 0 w 12192000"/>
              <a:gd name="connsiteY4" fmla="*/ 0 h 6858000"/>
              <a:gd name="connsiteX5" fmla="*/ 480060 w 12192000"/>
              <a:gd name="connsiteY5" fmla="*/ 457200 h 6858000"/>
              <a:gd name="connsiteX6" fmla="*/ 857250 w 12192000"/>
              <a:gd name="connsiteY6" fmla="*/ 6000750 h 6858000"/>
              <a:gd name="connsiteX7" fmla="*/ 11620500 w 12192000"/>
              <a:gd name="connsiteY7" fmla="*/ 6343650 h 6858000"/>
              <a:gd name="connsiteX8" fmla="*/ 11334750 w 12192000"/>
              <a:gd name="connsiteY8" fmla="*/ 857250 h 6858000"/>
              <a:gd name="connsiteX9" fmla="*/ 480060 w 12192000"/>
              <a:gd name="connsiteY9" fmla="*/ 4572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lnTo>
                  <a:pt x="0" y="0"/>
                </a:lnTo>
                <a:close/>
                <a:moveTo>
                  <a:pt x="480060" y="457200"/>
                </a:moveTo>
                <a:lnTo>
                  <a:pt x="857250" y="6000750"/>
                </a:lnTo>
                <a:lnTo>
                  <a:pt x="11620500" y="6343650"/>
                </a:lnTo>
                <a:lnTo>
                  <a:pt x="11334750" y="857250"/>
                </a:lnTo>
                <a:lnTo>
                  <a:pt x="480060" y="457200"/>
                </a:lnTo>
                <a:close/>
              </a:path>
            </a:pathLst>
          </a:custGeom>
          <a:solidFill>
            <a:srgbClr val="0000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i-FI" sz="1350">
              <a:solidFill>
                <a:schemeClr val="tx1"/>
              </a:solidFill>
            </a:endParaRPr>
          </a:p>
        </p:txBody>
      </p:sp>
      <p:pic>
        <p:nvPicPr>
          <p:cNvPr id="8" name="Picture 7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592" y="1273012"/>
            <a:ext cx="1858482" cy="636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8331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Αποτέλεσμα εικόνας για climate change consequence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744" y="1916832"/>
            <a:ext cx="4752528" cy="3433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kvaanane\Desktop\Multico_sininen-teksti-RGB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5360593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692883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4345975"/>
            <a:ext cx="7200800" cy="667201"/>
          </a:xfrm>
        </p:spPr>
        <p:txBody>
          <a:bodyPr>
            <a:noAutofit/>
          </a:bodyPr>
          <a:lstStyle/>
          <a:p>
            <a:pPr algn="l"/>
            <a:r>
              <a:rPr lang="en-US" sz="2800" dirty="0">
                <a:latin typeface="Palatino Linotype" panose="02040502050505030304" pitchFamily="18" charset="0"/>
              </a:rPr>
              <a:t>We sit cozy in our house without thinking that this would accelerate climate change…</a:t>
            </a:r>
            <a:endParaRPr lang="el-GR" sz="2800" dirty="0">
              <a:latin typeface="Palatino Linotype" panose="02040502050505030304" pitchFamily="18" charset="0"/>
            </a:endParaRPr>
          </a:p>
        </p:txBody>
      </p:sp>
      <p:pic>
        <p:nvPicPr>
          <p:cNvPr id="7170" name="Picture 2" descr="Αποτέλεσμα εικόνας για sitting home at home heati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4445" y="1186325"/>
            <a:ext cx="5857875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kvaanane\Desktop\Multico_sininen-teksti-RGB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5301208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206517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040" y="3713620"/>
            <a:ext cx="6196405" cy="13715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>
                <a:latin typeface="Palatino Linotype" panose="02040502050505030304" pitchFamily="18" charset="0"/>
              </a:rPr>
              <a:t>The energy we use to heat and cool our houses comes from power plants that use mainly fossil fuels. </a:t>
            </a:r>
          </a:p>
        </p:txBody>
      </p:sp>
      <p:sp>
        <p:nvSpPr>
          <p:cNvPr id="4" name="AutoShape 2" descr="Αποτέλεσμα εικόνας για heati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l-GR"/>
          </a:p>
        </p:txBody>
      </p:sp>
      <p:pic>
        <p:nvPicPr>
          <p:cNvPr id="8199" name="Picture 7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23" t="36952" r="57381" b="31524"/>
          <a:stretch/>
        </p:blipFill>
        <p:spPr bwMode="auto">
          <a:xfrm>
            <a:off x="1187624" y="1391861"/>
            <a:ext cx="3160018" cy="1749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8" descr="C:\Users\User\Dropbox (Personal)\Screenshots\Screenshot 2018-01-10 12.43.22.pn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35" t="34965" r="55345" b="26965"/>
          <a:stretch/>
        </p:blipFill>
        <p:spPr bwMode="auto">
          <a:xfrm>
            <a:off x="4635674" y="1119344"/>
            <a:ext cx="3622894" cy="21756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5" descr="C:\Users\kvaanane\Desktop\Multico_sininen-teksti-RGB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5373216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574281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9712" y="3789040"/>
            <a:ext cx="6196405" cy="166978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>
                <a:latin typeface="Palatino Linotype" panose="02040502050505030304" pitchFamily="18" charset="0"/>
              </a:rPr>
              <a:t>Fossil fuels are burnt to produce energy and this increases carbon dioxide levels in the atmosphere which consequently increases the global temperature. </a:t>
            </a:r>
            <a:endParaRPr lang="el-GR" sz="2800" dirty="0">
              <a:latin typeface="Palatino Linotype" panose="02040502050505030304" pitchFamily="18" charset="0"/>
            </a:endParaRPr>
          </a:p>
        </p:txBody>
      </p:sp>
      <p:pic>
        <p:nvPicPr>
          <p:cNvPr id="9218" name="Picture 2" descr="C:\Users\User\Dropbox (Personal)\Screenshots\Screenshot 2018-01-10 12.44.09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52" t="37449" r="56723" b="32930"/>
          <a:stretch/>
        </p:blipFill>
        <p:spPr bwMode="auto">
          <a:xfrm>
            <a:off x="2339752" y="1412776"/>
            <a:ext cx="4433515" cy="2234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2078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latin typeface="Palatino Linotype" panose="02040502050505030304" pitchFamily="18" charset="0"/>
              </a:rPr>
              <a:t>Global </a:t>
            </a:r>
            <a:r>
              <a:rPr lang="en-GB" sz="2800" dirty="0">
                <a:latin typeface="Palatino Linotype" panose="02040502050505030304" pitchFamily="18" charset="0"/>
              </a:rPr>
              <a:t>surface temperature </a:t>
            </a:r>
            <a:r>
              <a:rPr lang="en-US" sz="2800" dirty="0">
                <a:latin typeface="Palatino Linotype" panose="02040502050505030304" pitchFamily="18" charset="0"/>
              </a:rPr>
              <a:t>from NASA</a:t>
            </a:r>
            <a:endParaRPr lang="el-GR" sz="2800" dirty="0">
              <a:latin typeface="Palatino Linotype" panose="02040502050505030304" pitchFamily="18" charset="0"/>
            </a:endParaRPr>
          </a:p>
        </p:txBody>
      </p:sp>
      <p:pic>
        <p:nvPicPr>
          <p:cNvPr id="4" name="Picture 5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58" t="44959" r="52782" b="32525"/>
          <a:stretch/>
        </p:blipFill>
        <p:spPr bwMode="auto">
          <a:xfrm>
            <a:off x="4572000" y="2852382"/>
            <a:ext cx="3801980" cy="2251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237" t="45013" r="51921" b="32470"/>
          <a:stretch/>
        </p:blipFill>
        <p:spPr bwMode="auto">
          <a:xfrm>
            <a:off x="755576" y="2852936"/>
            <a:ext cx="3815256" cy="22518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91680" y="2260365"/>
            <a:ext cx="15487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1884</a:t>
            </a:r>
            <a:endParaRPr lang="el-GR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796136" y="2250450"/>
            <a:ext cx="15487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2016</a:t>
            </a:r>
            <a:endParaRPr lang="el-GR" sz="2800" b="1" dirty="0"/>
          </a:p>
        </p:txBody>
      </p:sp>
      <p:sp>
        <p:nvSpPr>
          <p:cNvPr id="9" name="Rectangle 8"/>
          <p:cNvSpPr/>
          <p:nvPr/>
        </p:nvSpPr>
        <p:spPr>
          <a:xfrm>
            <a:off x="3801980" y="5661248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en-GB" sz="1400" dirty="0"/>
              <a:t>Data source: NASA/GISS </a:t>
            </a:r>
            <a:br>
              <a:rPr lang="en-GB" sz="1400" dirty="0"/>
            </a:br>
            <a:r>
              <a:rPr lang="en-GB" sz="1400" dirty="0"/>
              <a:t>Credit: NASA Scientific Visualization Studio</a:t>
            </a:r>
            <a:endParaRPr lang="el-GR" sz="1400" dirty="0"/>
          </a:p>
        </p:txBody>
      </p:sp>
      <p:pic>
        <p:nvPicPr>
          <p:cNvPr id="10" name="Picture 9" descr="C:\Users\kvaanane\Desktop\Multico_sininen-teksti-RGB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512" y="5312707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732969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Palatino Linotype" panose="02040502050505030304" pitchFamily="18" charset="0"/>
              </a:rPr>
              <a:t>What can we do about it? </a:t>
            </a:r>
            <a:endParaRPr lang="el-GR" dirty="0">
              <a:latin typeface="Palatino Linotype" panose="020405020505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47864" y="1916832"/>
            <a:ext cx="4311581" cy="3590213"/>
          </a:xfrm>
        </p:spPr>
        <p:txBody>
          <a:bodyPr/>
          <a:lstStyle/>
          <a:p>
            <a:r>
              <a:rPr lang="en-US" dirty="0">
                <a:latin typeface="Palatino Linotype" panose="02040502050505030304" pitchFamily="18" charset="0"/>
              </a:rPr>
              <a:t>If our houses were better insulated, less energy would be required for heating and cooling reducing thus fossil fuel use and carbon dioxide emissions thus negative impact on the environment. </a:t>
            </a:r>
          </a:p>
          <a:p>
            <a:endParaRPr lang="el-GR" dirty="0">
              <a:latin typeface="Palatino Linotype" panose="02040502050505030304" pitchFamily="18" charset="0"/>
            </a:endParaRPr>
          </a:p>
        </p:txBody>
      </p:sp>
      <p:pic>
        <p:nvPicPr>
          <p:cNvPr id="11266" name="Picture 2" descr="Αποτέλεσμα εικόνας για green solutio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4400" y="1987624"/>
            <a:ext cx="2089448" cy="2089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kvaanane\Desktop\Multico_sininen-teksti-RGB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5023" y="5301208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80416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>
                <a:latin typeface="Palatino Linotype" panose="02040502050505030304" pitchFamily="18" charset="0"/>
              </a:rPr>
              <a:t>Possible solution</a:t>
            </a:r>
            <a:endParaRPr lang="el-GR" dirty="0">
              <a:latin typeface="Palatino Linotype" panose="020405020505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040" y="1844824"/>
            <a:ext cx="6196405" cy="3603812"/>
          </a:xfrm>
        </p:spPr>
        <p:txBody>
          <a:bodyPr/>
          <a:lstStyle/>
          <a:p>
            <a:r>
              <a:rPr lang="en-US" dirty="0">
                <a:latin typeface="Palatino Linotype" panose="02040502050505030304" pitchFamily="18" charset="0"/>
              </a:rPr>
              <a:t>To design and build </a:t>
            </a:r>
            <a:r>
              <a:rPr lang="en-US" b="1" dirty="0">
                <a:latin typeface="Palatino Linotype" panose="02040502050505030304" pitchFamily="18" charset="0"/>
              </a:rPr>
              <a:t>energy-efficient houses </a:t>
            </a:r>
            <a:r>
              <a:rPr lang="en-US" dirty="0">
                <a:latin typeface="Palatino Linotype" panose="02040502050505030304" pitchFamily="18" charset="0"/>
              </a:rPr>
              <a:t>as to address global warming and save money as well. </a:t>
            </a:r>
            <a:endParaRPr lang="el-GR" dirty="0">
              <a:latin typeface="Palatino Linotype" panose="02040502050505030304" pitchFamily="18" charset="0"/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3068960"/>
            <a:ext cx="4882184" cy="31394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384372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55776" y="4453464"/>
            <a:ext cx="4896544" cy="1202485"/>
          </a:xfrm>
        </p:spPr>
        <p:txBody>
          <a:bodyPr>
            <a:normAutofit/>
          </a:bodyPr>
          <a:lstStyle/>
          <a:p>
            <a:pPr algn="l"/>
            <a:r>
              <a:rPr lang="en-US" sz="2400" dirty="0">
                <a:latin typeface="Palatino Linotype" panose="02040502050505030304" pitchFamily="18" charset="0"/>
              </a:rPr>
              <a:t>Architects and Engineers design </a:t>
            </a:r>
            <a:r>
              <a:rPr lang="en-US" sz="2400" dirty="0" smtClean="0">
                <a:latin typeface="Palatino Linotype" panose="02040502050505030304" pitchFamily="18" charset="0"/>
              </a:rPr>
              <a:t/>
            </a:r>
            <a:br>
              <a:rPr lang="en-US" sz="2400" dirty="0" smtClean="0">
                <a:latin typeface="Palatino Linotype" panose="02040502050505030304" pitchFamily="18" charset="0"/>
              </a:rPr>
            </a:br>
            <a:r>
              <a:rPr lang="en-US" sz="2400" dirty="0" smtClean="0">
                <a:latin typeface="Palatino Linotype" panose="02040502050505030304" pitchFamily="18" charset="0"/>
              </a:rPr>
              <a:t>energy-efficient </a:t>
            </a:r>
            <a:r>
              <a:rPr lang="en-US" sz="2400" dirty="0">
                <a:latin typeface="Palatino Linotype" panose="02040502050505030304" pitchFamily="18" charset="0"/>
              </a:rPr>
              <a:t>houses</a:t>
            </a:r>
            <a:endParaRPr lang="el-GR" sz="2400" dirty="0">
              <a:latin typeface="Palatino Linotype" panose="02040502050505030304" pitchFamily="18" charset="0"/>
            </a:endParaRPr>
          </a:p>
        </p:txBody>
      </p:sp>
      <p:pic>
        <p:nvPicPr>
          <p:cNvPr id="13316" name="Picture 4" descr="Συνάντηση, Κατασκευή, Επιχειρήσεων, Αρχιτέκτονας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613" t="3644" r="8943" b="4698"/>
          <a:stretch/>
        </p:blipFill>
        <p:spPr bwMode="auto">
          <a:xfrm>
            <a:off x="2699792" y="1385154"/>
            <a:ext cx="3859481" cy="3051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kvaanane\Desktop\Multico_sininen-teksti-RGB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5373216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84374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59632" y="2132856"/>
            <a:ext cx="6196405" cy="294214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>
                <a:latin typeface="Palatino Linotype" panose="02040502050505030304" pitchFamily="18" charset="0"/>
              </a:rPr>
              <a:t>Provides </a:t>
            </a:r>
          </a:p>
          <a:p>
            <a:r>
              <a:rPr lang="en-US" sz="2800" dirty="0">
                <a:latin typeface="Palatino Linotype" panose="02040502050505030304" pitchFamily="18" charset="0"/>
              </a:rPr>
              <a:t>architecture services</a:t>
            </a:r>
          </a:p>
          <a:p>
            <a:r>
              <a:rPr lang="en-US" sz="2800" dirty="0">
                <a:latin typeface="Palatino Linotype" panose="02040502050505030304" pitchFamily="18" charset="0"/>
              </a:rPr>
              <a:t>structural study services</a:t>
            </a:r>
          </a:p>
          <a:p>
            <a:r>
              <a:rPr lang="en-US" sz="2800" dirty="0">
                <a:latin typeface="Palatino Linotype" panose="02040502050505030304" pitchFamily="18" charset="0"/>
              </a:rPr>
              <a:t>energy efficiency study services</a:t>
            </a:r>
          </a:p>
          <a:p>
            <a:r>
              <a:rPr lang="en-US" sz="2800" dirty="0">
                <a:latin typeface="Palatino Linotype" panose="02040502050505030304" pitchFamily="18" charset="0"/>
              </a:rPr>
              <a:t>environmental impact study services supervision</a:t>
            </a:r>
          </a:p>
          <a:p>
            <a:pPr marL="0" indent="0" algn="r">
              <a:buNone/>
            </a:pPr>
            <a:r>
              <a:rPr lang="en-GB" sz="1800" dirty="0"/>
              <a:t>website:www.studioarch17.com</a:t>
            </a:r>
            <a:endParaRPr lang="el-GR" sz="2800" dirty="0"/>
          </a:p>
        </p:txBody>
      </p:sp>
      <p:pic>
        <p:nvPicPr>
          <p:cNvPr id="6" name="Picture 5" descr="arch17 EL tiff .tif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15616" y="579597"/>
            <a:ext cx="6912767" cy="14092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491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4878129"/>
              </p:ext>
            </p:extLst>
          </p:nvPr>
        </p:nvGraphicFramePr>
        <p:xfrm>
          <a:off x="395536" y="260648"/>
          <a:ext cx="8424935" cy="6192687"/>
        </p:xfrm>
        <a:graphic>
          <a:graphicData uri="http://schemas.openxmlformats.org/drawingml/2006/table">
            <a:tbl>
              <a:tblPr firstRow="1" bandRow="1">
                <a:tableStyleId>{21E4AEA4-8DFA-4A89-87EB-49C32662AFE0}</a:tableStyleId>
              </a:tblPr>
              <a:tblGrid>
                <a:gridCol w="237626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16023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944216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</a:tblGrid>
              <a:tr h="464880">
                <a:tc>
                  <a:txBody>
                    <a:bodyPr/>
                    <a:lstStyle/>
                    <a:p>
                      <a:r>
                        <a:rPr lang="en-US" dirty="0">
                          <a:latin typeface="+mj-lt"/>
                        </a:rPr>
                        <a:t>Name – Position </a:t>
                      </a:r>
                      <a:endParaRPr lang="el-G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+mj-lt"/>
                        </a:rPr>
                        <a:t>Background</a:t>
                      </a:r>
                      <a:endParaRPr lang="el-G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+mj-lt"/>
                        </a:rPr>
                        <a:t>Expertise </a:t>
                      </a:r>
                      <a:endParaRPr lang="el-GR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+mj-lt"/>
                        </a:rPr>
                        <a:t>Skills </a:t>
                      </a:r>
                      <a:endParaRPr lang="el-GR" dirty="0">
                        <a:latin typeface="+mj-lt"/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41276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dirty="0">
                          <a:latin typeface="+mj-lt"/>
                        </a:rPr>
                        <a:t>Senior architect</a:t>
                      </a:r>
                    </a:p>
                    <a:p>
                      <a:endParaRPr lang="el-G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+mj-lt"/>
                        </a:rPr>
                        <a:t>Architect engineer</a:t>
                      </a:r>
                    </a:p>
                    <a:p>
                      <a:r>
                        <a:rPr lang="en-US" sz="1600" dirty="0">
                          <a:latin typeface="+mj-lt"/>
                        </a:rPr>
                        <a:t>Civil engineer </a:t>
                      </a:r>
                      <a:endParaRPr lang="el-G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j-lt"/>
                        </a:rPr>
                        <a:t>Energy efficiency of buildings</a:t>
                      </a:r>
                    </a:p>
                    <a:p>
                      <a:endParaRPr lang="el-G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dirty="0">
                          <a:latin typeface="+mj-lt"/>
                        </a:rPr>
                        <a:t>Leadership, management, analytical thinking, communication, problem solving, creativity,  knowledge of design software, computer  skills, up to date, understanding of heat loss and structural engineering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60638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600" b="1" kern="1200" dirty="0">
                          <a:effectLst/>
                          <a:latin typeface="+mj-lt"/>
                        </a:rPr>
                        <a:t>E</a:t>
                      </a:r>
                      <a:r>
                        <a:rPr lang="el-GR" sz="1600" b="1" kern="1200" dirty="0" err="1">
                          <a:effectLst/>
                          <a:latin typeface="+mj-lt"/>
                        </a:rPr>
                        <a:t>nergy</a:t>
                      </a:r>
                      <a:r>
                        <a:rPr lang="el-GR" sz="1600" b="1" kern="1200" dirty="0">
                          <a:effectLst/>
                          <a:latin typeface="+mj-lt"/>
                        </a:rPr>
                        <a:t> </a:t>
                      </a:r>
                      <a:r>
                        <a:rPr lang="el-GR" sz="1600" b="1" kern="1200" dirty="0" err="1">
                          <a:effectLst/>
                          <a:latin typeface="+mj-lt"/>
                        </a:rPr>
                        <a:t>consultant</a:t>
                      </a:r>
                      <a:endParaRPr lang="el-GR" sz="1600" b="1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+mj-lt"/>
                        </a:rPr>
                        <a:t>Physicist</a:t>
                      </a:r>
                      <a:r>
                        <a:rPr lang="en-US" sz="1600" baseline="0" dirty="0">
                          <a:latin typeface="+mj-lt"/>
                        </a:rPr>
                        <a:t> </a:t>
                      </a:r>
                      <a:endParaRPr lang="en-US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dirty="0">
                          <a:latin typeface="+mj-lt"/>
                        </a:rPr>
                        <a:t>PhD on</a:t>
                      </a:r>
                    </a:p>
                    <a:p>
                      <a:r>
                        <a:rPr lang="en-US" sz="1600" dirty="0">
                          <a:latin typeface="+mj-lt"/>
                        </a:rPr>
                        <a:t>Mechanical and Manufacturing Engineering</a:t>
                      </a:r>
                      <a:endParaRPr lang="el-G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dirty="0">
                          <a:latin typeface="+mj-lt"/>
                        </a:rPr>
                        <a:t>analytical thinking, communication, problem solving, creativity,  knowledge of design software, computer  skills, up to date, understanding of environmental awareness, understanding of heat loss and structural engineering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08652"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j-lt"/>
                        </a:rPr>
                        <a:t>Architect</a:t>
                      </a:r>
                      <a:r>
                        <a:rPr lang="en-GB" sz="1600" baseline="0" dirty="0">
                          <a:latin typeface="+mj-lt"/>
                        </a:rPr>
                        <a:t> </a:t>
                      </a:r>
                      <a:r>
                        <a:rPr lang="en-GB" sz="1600" dirty="0">
                          <a:latin typeface="+mj-lt"/>
                        </a:rPr>
                        <a:t>engineer</a:t>
                      </a:r>
                      <a:endParaRPr lang="el-G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j-lt"/>
                        </a:rPr>
                        <a:t>Architect engineer</a:t>
                      </a:r>
                    </a:p>
                    <a:p>
                      <a:endParaRPr lang="el-G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1600" dirty="0">
                          <a:latin typeface="+mj-lt"/>
                        </a:rPr>
                        <a:t>Building design</a:t>
                      </a:r>
                      <a:endParaRPr lang="el-GR" sz="1600" dirty="0">
                        <a:latin typeface="+mj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300" dirty="0">
                          <a:latin typeface="+mj-lt"/>
                        </a:rPr>
                        <a:t>creativity,  knowledge of design software, computer  skills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37857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59632" y="1772816"/>
            <a:ext cx="6768752" cy="1828090"/>
          </a:xfrm>
        </p:spPr>
        <p:txBody>
          <a:bodyPr>
            <a:noAutofit/>
          </a:bodyPr>
          <a:lstStyle/>
          <a:p>
            <a:pPr algn="l"/>
            <a:r>
              <a:rPr lang="el-GR" sz="3600" dirty="0"/>
              <a:t/>
            </a:r>
            <a:br>
              <a:rPr lang="el-GR" sz="3600" dirty="0"/>
            </a:br>
            <a:r>
              <a:rPr lang="en-US" sz="3600" b="1" dirty="0">
                <a:latin typeface="Palatino Linotype" panose="02040502050505030304" pitchFamily="18" charset="0"/>
              </a:rPr>
              <a:t>Teaching Unit</a:t>
            </a:r>
            <a:r>
              <a:rPr lang="en-US" sz="3600" dirty="0">
                <a:latin typeface="Palatino Linotype" panose="02040502050505030304" pitchFamily="18" charset="0"/>
              </a:rPr>
              <a:t>: Heat Transfers</a:t>
            </a:r>
            <a:r>
              <a:rPr lang="el-GR" sz="3600" dirty="0">
                <a:latin typeface="Palatino Linotype" panose="02040502050505030304" pitchFamily="18" charset="0"/>
              </a:rPr>
              <a:t/>
            </a:r>
            <a:br>
              <a:rPr lang="el-GR" sz="3600" dirty="0">
                <a:latin typeface="Palatino Linotype" panose="02040502050505030304" pitchFamily="18" charset="0"/>
              </a:rPr>
            </a:br>
            <a:endParaRPr lang="el-GR" sz="3600" dirty="0">
              <a:latin typeface="Palatino Linotype" panose="02040502050505030304" pitchFamily="18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31640" y="2996952"/>
            <a:ext cx="6552728" cy="1524000"/>
          </a:xfrm>
        </p:spPr>
        <p:txBody>
          <a:bodyPr/>
          <a:lstStyle/>
          <a:p>
            <a:r>
              <a:rPr lang="en-US" sz="3600" b="1" dirty="0">
                <a:latin typeface="Palatino Linotype" panose="02040502050505030304" pitchFamily="18" charset="0"/>
              </a:rPr>
              <a:t>Scenario</a:t>
            </a:r>
            <a:r>
              <a:rPr lang="en-US" sz="3600" dirty="0">
                <a:latin typeface="Palatino Linotype" panose="02040502050505030304" pitchFamily="18" charset="0"/>
              </a:rPr>
              <a:t>: Save the polar bears! </a:t>
            </a:r>
            <a:endParaRPr lang="el-GR" sz="3600" dirty="0">
              <a:latin typeface="Palatino Linotype" panose="02040502050505030304" pitchFamily="18" charset="0"/>
            </a:endParaRPr>
          </a:p>
          <a:p>
            <a:endParaRPr lang="el-GR" dirty="0"/>
          </a:p>
        </p:txBody>
      </p:sp>
      <p:pic>
        <p:nvPicPr>
          <p:cNvPr id="4" name="Picture 3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4288" y="116630"/>
            <a:ext cx="1960240" cy="636931"/>
          </a:xfrm>
          <a:prstGeom prst="rect">
            <a:avLst/>
          </a:prstGeom>
        </p:spPr>
      </p:pic>
      <p:pic>
        <p:nvPicPr>
          <p:cNvPr id="5" name="Picture 4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5806" y="116631"/>
            <a:ext cx="1858482" cy="636931"/>
          </a:xfrm>
          <a:prstGeom prst="rect">
            <a:avLst/>
          </a:prstGeom>
        </p:spPr>
      </p:pic>
      <p:pic>
        <p:nvPicPr>
          <p:cNvPr id="6" name="Picture 5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4075" y="5373216"/>
            <a:ext cx="628650" cy="419100"/>
          </a:xfrm>
          <a:prstGeom prst="rect">
            <a:avLst/>
          </a:prstGeom>
        </p:spPr>
      </p:pic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2362200" y="5395441"/>
            <a:ext cx="465772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rot="0" vert="horz" wrap="square" lIns="91440" tIns="45720" rIns="91440" bIns="45720" anchor="t" anchorCtr="0">
            <a:noAutofit/>
          </a:bodyPr>
          <a:lstStyle/>
          <a:p>
            <a:pPr marL="457200">
              <a:spcAft>
                <a:spcPts val="0"/>
              </a:spcAft>
            </a:pPr>
            <a:r>
              <a:rPr lang="en-US" sz="1000">
                <a:effectLst/>
                <a:latin typeface="Times New Roman"/>
                <a:ea typeface="MS Mincho"/>
                <a:cs typeface="Times New Roman"/>
              </a:rPr>
              <a:t>This project has received funding from the </a:t>
            </a:r>
            <a:r>
              <a:rPr lang="en-US" sz="1000" i="1">
                <a:effectLst/>
                <a:latin typeface="Times New Roman"/>
                <a:ea typeface="MS Mincho"/>
                <a:cs typeface="Times New Roman"/>
              </a:rPr>
              <a:t>European Union’s Horizon 2020 research and innovation programme </a:t>
            </a:r>
            <a:r>
              <a:rPr lang="en-US" sz="1000">
                <a:effectLst/>
                <a:latin typeface="Times New Roman"/>
                <a:ea typeface="MS Mincho"/>
                <a:cs typeface="Times New Roman"/>
              </a:rPr>
              <a:t>under grant agreement No 665100.</a:t>
            </a:r>
            <a:endParaRPr lang="el-GR" sz="1100">
              <a:effectLst/>
              <a:latin typeface="Arial"/>
              <a:ea typeface="MS Mincho"/>
              <a:cs typeface="Times New Roman"/>
            </a:endParaRPr>
          </a:p>
          <a:p>
            <a:pPr>
              <a:spcAft>
                <a:spcPts val="0"/>
              </a:spcAft>
            </a:pPr>
            <a:r>
              <a:rPr lang="en-US" sz="1100">
                <a:effectLst/>
                <a:latin typeface="Arial"/>
                <a:ea typeface="MS Mincho"/>
                <a:cs typeface="Times New Roman"/>
              </a:rPr>
              <a:t> </a:t>
            </a:r>
            <a:endParaRPr lang="el-GR" sz="1100">
              <a:effectLst/>
              <a:latin typeface="Arial"/>
              <a:ea typeface="MS Mincho"/>
              <a:cs typeface="Times New Roman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5638986" y="6111670"/>
            <a:ext cx="35525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solidFill>
                  <a:schemeClr val="bg1"/>
                </a:solidFill>
                <a:hlinkClick r:id="rId5"/>
              </a:rPr>
              <a:t>https://multicocy.wordpress.com/</a:t>
            </a:r>
            <a:r>
              <a:rPr lang="en-GB" dirty="0">
                <a:solidFill>
                  <a:schemeClr val="bg1"/>
                </a:solidFill>
              </a:rPr>
              <a:t> </a:t>
            </a:r>
            <a:endParaRPr lang="el-GR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5667711" y="6449873"/>
            <a:ext cx="325653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dirty="0">
                <a:hlinkClick r:id="rId6"/>
              </a:rPr>
              <a:t>http://www.multico-project.eu/</a:t>
            </a:r>
            <a:r>
              <a:rPr lang="en-GB" dirty="0"/>
              <a:t> </a:t>
            </a:r>
            <a:endParaRPr lang="el-GR" dirty="0"/>
          </a:p>
        </p:txBody>
      </p:sp>
    </p:spTree>
    <p:extLst>
      <p:ext uri="{BB962C8B-B14F-4D97-AF65-F5344CB8AC3E}">
        <p14:creationId xmlns:p14="http://schemas.microsoft.com/office/powerpoint/2010/main" val="1371764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5023" y="1052736"/>
            <a:ext cx="6965245" cy="967331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r>
              <a:rPr lang="en-US" dirty="0">
                <a:solidFill>
                  <a:schemeClr val="bg1"/>
                </a:solidFill>
              </a:rPr>
              <a:t>Mission </a:t>
            </a:r>
            <a:endParaRPr lang="el-GR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63040" y="2119257"/>
            <a:ext cx="6196405" cy="2821911"/>
          </a:xfrm>
          <a:solidFill>
            <a:schemeClr val="accent1">
              <a:lumMod val="60000"/>
              <a:lumOff val="40000"/>
            </a:schemeClr>
          </a:solidFill>
        </p:spPr>
        <p:txBody>
          <a:bodyPr/>
          <a:lstStyle/>
          <a:p>
            <a:r>
              <a:rPr lang="en-US" dirty="0"/>
              <a:t>Assume the role of </a:t>
            </a:r>
            <a:r>
              <a:rPr lang="en-US" b="1" dirty="0"/>
              <a:t>architect</a:t>
            </a:r>
            <a:r>
              <a:rPr lang="en-US" dirty="0"/>
              <a:t> and </a:t>
            </a:r>
            <a:r>
              <a:rPr lang="en-US" b="1" dirty="0"/>
              <a:t>engineer</a:t>
            </a:r>
            <a:r>
              <a:rPr lang="en-US" dirty="0"/>
              <a:t> to design, create (and test) energy-efficient model-houses. </a:t>
            </a:r>
          </a:p>
          <a:p>
            <a:r>
              <a:rPr lang="en-US" dirty="0"/>
              <a:t>What materials should be used to make our houses </a:t>
            </a:r>
            <a:r>
              <a:rPr lang="en-US" b="1" dirty="0"/>
              <a:t>energy efficient </a:t>
            </a:r>
            <a:r>
              <a:rPr lang="en-US" dirty="0"/>
              <a:t>(keep our houses warm during winter and cool during summer)?</a:t>
            </a:r>
            <a:endParaRPr lang="el-GR" dirty="0"/>
          </a:p>
        </p:txBody>
      </p:sp>
      <p:pic>
        <p:nvPicPr>
          <p:cNvPr id="4" name="Picture 3" descr="C:\Users\kvaanane\Desktop\Multico_sininen-teksti-RGB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5301208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73503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829872" y="188640"/>
            <a:ext cx="5313839" cy="677937"/>
          </a:xfrm>
          <a:solidFill>
            <a:schemeClr val="bg1"/>
          </a:solidFill>
        </p:spPr>
        <p:txBody>
          <a:bodyPr>
            <a:normAutofit fontScale="90000"/>
          </a:bodyPr>
          <a:lstStyle/>
          <a:p>
            <a:pPr algn="l"/>
            <a:r>
              <a:rPr lang="en-US" b="1" dirty="0">
                <a:latin typeface="Palatino Linotype" panose="02040502050505030304" pitchFamily="18" charset="0"/>
              </a:rPr>
              <a:t>Save the Polar Bears</a:t>
            </a:r>
            <a:endParaRPr lang="el-GR" b="1" dirty="0">
              <a:latin typeface="Palatino Linotype" panose="02040502050505030304" pitchFamily="18" charset="0"/>
            </a:endParaRPr>
          </a:p>
        </p:txBody>
      </p:sp>
      <p:pic>
        <p:nvPicPr>
          <p:cNvPr id="4" name="Picture 4" descr="https://scontent-iad3-1.cdninstagram.com/t51.2885-15/s640x640/sh0.08/e35/25011535_301855370306943_858429718972596224_n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406"/>
          <a:stretch/>
        </p:blipFill>
        <p:spPr bwMode="auto">
          <a:xfrm>
            <a:off x="1979712" y="1044054"/>
            <a:ext cx="5163999" cy="4833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kvaanane\Desktop\Multico_sininen-teksti-RGB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67883" y="5972175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21068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52004" y="1288215"/>
            <a:ext cx="6196405" cy="3603812"/>
          </a:xfrm>
        </p:spPr>
        <p:txBody>
          <a:bodyPr/>
          <a:lstStyle/>
          <a:p>
            <a:r>
              <a:rPr lang="en-US" dirty="0">
                <a:latin typeface="Palatino Linotype" panose="02040502050505030304" pitchFamily="18" charset="0"/>
                <a:hlinkClick r:id="rId3"/>
              </a:rPr>
              <a:t>Polar Bear video</a:t>
            </a:r>
            <a:endParaRPr lang="en-US" dirty="0">
              <a:latin typeface="Palatino Linotype" panose="02040502050505030304" pitchFamily="18" charset="0"/>
            </a:endParaRPr>
          </a:p>
          <a:p>
            <a:pPr marL="0" indent="0">
              <a:buNone/>
            </a:pPr>
            <a:r>
              <a:rPr lang="en-US" dirty="0">
                <a:latin typeface="Palatino Linotype" panose="02040502050505030304" pitchFamily="18" charset="0"/>
              </a:rPr>
              <a:t> </a:t>
            </a:r>
            <a:endParaRPr lang="el-GR" dirty="0">
              <a:latin typeface="Palatino Linotype" panose="0204050205050503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9" t="15556" r="59744" b="53877"/>
          <a:stretch/>
        </p:blipFill>
        <p:spPr bwMode="auto">
          <a:xfrm>
            <a:off x="1979712" y="1844824"/>
            <a:ext cx="5540991" cy="3057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C:\Users\kvaanane\Desktop\Multico_sininen-teksti-RGB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5301208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81830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>
                <a:latin typeface="Palatino Linotype" panose="02040502050505030304" pitchFamily="18" charset="0"/>
              </a:rPr>
              <a:t>Social issu</a:t>
            </a:r>
            <a:r>
              <a:rPr lang="en-US" dirty="0"/>
              <a:t>e</a:t>
            </a:r>
            <a:endParaRPr lang="el-G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>
                <a:latin typeface="Palatino Linotype" panose="02040502050505030304" pitchFamily="18" charset="0"/>
              </a:rPr>
              <a:t>Climate change threatens polar bears’ life</a:t>
            </a:r>
          </a:p>
          <a:p>
            <a:r>
              <a:rPr lang="en-US" dirty="0">
                <a:latin typeface="Palatino Linotype" panose="02040502050505030304" pitchFamily="18" charset="0"/>
              </a:rPr>
              <a:t>Rise of the temperature </a:t>
            </a:r>
          </a:p>
          <a:p>
            <a:r>
              <a:rPr lang="en-US" dirty="0">
                <a:latin typeface="Palatino Linotype" panose="02040502050505030304" pitchFamily="18" charset="0"/>
              </a:rPr>
              <a:t>Sea ice melts</a:t>
            </a:r>
          </a:p>
          <a:p>
            <a:r>
              <a:rPr lang="en-US" dirty="0">
                <a:latin typeface="Palatino Linotype" panose="02040502050505030304" pitchFamily="18" charset="0"/>
              </a:rPr>
              <a:t>Polar bears are starving to death – difficult to find seals</a:t>
            </a:r>
          </a:p>
          <a:p>
            <a:r>
              <a:rPr lang="en-US" dirty="0">
                <a:latin typeface="Palatino Linotype" panose="02040502050505030304" pitchFamily="18" charset="0"/>
              </a:rPr>
              <a:t>Illegal to feed polar bears  </a:t>
            </a:r>
          </a:p>
          <a:p>
            <a:endParaRPr lang="en-US" dirty="0">
              <a:latin typeface="Palatino Linotype" panose="02040502050505030304" pitchFamily="18" charset="0"/>
            </a:endParaRPr>
          </a:p>
          <a:p>
            <a:r>
              <a:rPr lang="en-US" dirty="0">
                <a:latin typeface="Palatino Linotype" panose="02040502050505030304" pitchFamily="18" charset="0"/>
              </a:rPr>
              <a:t>Climate change affects the entire planet </a:t>
            </a:r>
          </a:p>
          <a:p>
            <a:pPr marL="0" indent="0">
              <a:buNone/>
            </a:pPr>
            <a:endParaRPr lang="en-US" dirty="0"/>
          </a:p>
          <a:p>
            <a:endParaRPr lang="el-GR" dirty="0"/>
          </a:p>
        </p:txBody>
      </p:sp>
      <p:pic>
        <p:nvPicPr>
          <p:cNvPr id="4" name="Picture 3" descr="C:\Users\kvaanane\Desktop\Multico_sininen-teksti-RGB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817582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34603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dirty="0">
                <a:latin typeface="Palatino Linotype" panose="02040502050505030304" pitchFamily="18" charset="0"/>
              </a:rPr>
              <a:t>Arctic Ice melts </a:t>
            </a:r>
            <a:endParaRPr lang="el-GR" dirty="0">
              <a:latin typeface="Palatino Linotype" panose="02040502050505030304" pitchFamily="18" charset="0"/>
            </a:endParaRPr>
          </a:p>
        </p:txBody>
      </p:sp>
      <p:pic>
        <p:nvPicPr>
          <p:cNvPr id="1026" name="Picture 2" descr="Αποτέλεσμα εικόνας για ice melt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7" y="1872208"/>
            <a:ext cx="5320811" cy="4077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Αποτέλεσμα εικόνας για ice melts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56893" y="2420888"/>
            <a:ext cx="2603539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kvaanane\Desktop\Multico_sininen-teksti-RGB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877183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47798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>
                <a:latin typeface="Palatino Linotype" panose="02040502050505030304" pitchFamily="18" charset="0"/>
              </a:rPr>
              <a:t>Floods</a:t>
            </a:r>
            <a:r>
              <a:rPr lang="en-US" dirty="0"/>
              <a:t> </a:t>
            </a:r>
            <a:endParaRPr lang="el-GR" dirty="0"/>
          </a:p>
        </p:txBody>
      </p:sp>
      <p:pic>
        <p:nvPicPr>
          <p:cNvPr id="3074" name="Picture 2" descr="Σχετική εικόνα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85" r="13121" b="14741"/>
          <a:stretch/>
        </p:blipFill>
        <p:spPr bwMode="auto">
          <a:xfrm>
            <a:off x="3773534" y="548680"/>
            <a:ext cx="4686898" cy="3370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Edgecumbe flood, 20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4104" y="3049074"/>
            <a:ext cx="5562032" cy="34762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563888" y="6156012"/>
            <a:ext cx="22295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bg1"/>
                </a:solidFill>
              </a:rPr>
              <a:t>New Zealand 2017 </a:t>
            </a:r>
            <a:endParaRPr lang="el-GR" sz="2000" b="1" dirty="0">
              <a:solidFill>
                <a:schemeClr val="bg1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222826" y="3518730"/>
            <a:ext cx="22295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bg1"/>
                </a:solidFill>
              </a:rPr>
              <a:t>India 2017</a:t>
            </a:r>
            <a:endParaRPr lang="el-GR" sz="2000" b="1" dirty="0">
              <a:solidFill>
                <a:schemeClr val="bg1"/>
              </a:solidFill>
            </a:endParaRPr>
          </a:p>
        </p:txBody>
      </p:sp>
      <p:pic>
        <p:nvPicPr>
          <p:cNvPr id="8" name="Picture 7" descr="C:\Users\kvaanane\Desktop\Multico_sininen-teksti-RGB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8114" y="5639519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62252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>
                <a:latin typeface="Palatino Linotype" panose="02040502050505030304" pitchFamily="18" charset="0"/>
              </a:rPr>
              <a:t>Droughts</a:t>
            </a:r>
            <a:r>
              <a:rPr lang="en-US" dirty="0"/>
              <a:t> </a:t>
            </a:r>
            <a:endParaRPr lang="el-GR" dirty="0"/>
          </a:p>
        </p:txBody>
      </p:sp>
      <p:pic>
        <p:nvPicPr>
          <p:cNvPr id="5126" name="Picture 6" descr="At a dried up river bed, a woman fills a water jug near Kataboi in northern Kenya. Picture: Marisol Grandon/Department for International Developme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564904"/>
            <a:ext cx="4750221" cy="3168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55576" y="5405154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bg1"/>
                </a:solidFill>
              </a:rPr>
              <a:t>Northern Kenya 2017 </a:t>
            </a:r>
            <a:endParaRPr lang="el-GR" sz="2000" b="1" dirty="0">
              <a:solidFill>
                <a:schemeClr val="bg1"/>
              </a:solidFill>
            </a:endParaRPr>
          </a:p>
        </p:txBody>
      </p:sp>
      <p:pic>
        <p:nvPicPr>
          <p:cNvPr id="1026" name="Picture 2" descr="http://politis.com.cy/editor_images/11-2017/15-1peukallag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196752"/>
            <a:ext cx="3744416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427984" y="3573016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chemeClr val="bg1"/>
                </a:solidFill>
              </a:rPr>
              <a:t>Cyprus 2017 </a:t>
            </a:r>
            <a:endParaRPr lang="el-GR" sz="2000" b="1" dirty="0">
              <a:solidFill>
                <a:schemeClr val="bg1"/>
              </a:solidFill>
            </a:endParaRPr>
          </a:p>
        </p:txBody>
      </p:sp>
      <p:pic>
        <p:nvPicPr>
          <p:cNvPr id="8" name="Picture 7" descr="C:\Users\kvaanane\Desktop\Multico_sininen-teksti-RGB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7805" y="5392268"/>
            <a:ext cx="2837815" cy="8858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61695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dirty="0">
                <a:latin typeface="Palatino Linotype" panose="02040502050505030304" pitchFamily="18" charset="0"/>
              </a:rPr>
              <a:t>Fires</a:t>
            </a:r>
            <a:endParaRPr lang="el-GR" dirty="0">
              <a:latin typeface="Palatino Linotype" panose="02040502050505030304" pitchFamily="18" charset="0"/>
            </a:endParaRPr>
          </a:p>
        </p:txBody>
      </p:sp>
      <p:pic>
        <p:nvPicPr>
          <p:cNvPr id="4" name="Picture 4" descr="Αποτέλεσμα εικόνας για california fire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26" y="3212976"/>
            <a:ext cx="5502387" cy="30963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Σχετική εικόνα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52" r="18215"/>
          <a:stretch/>
        </p:blipFill>
        <p:spPr bwMode="auto">
          <a:xfrm>
            <a:off x="3527679" y="1340768"/>
            <a:ext cx="5616321" cy="4945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914406" y="5875477"/>
            <a:ext cx="22295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2000" b="1" dirty="0">
                <a:solidFill>
                  <a:schemeClr val="bg1"/>
                </a:solidFill>
              </a:rPr>
              <a:t>California 2017 </a:t>
            </a:r>
            <a:endParaRPr lang="el-GR" sz="20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972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Pushpin">
  <a:themeElements>
    <a:clrScheme name="Pushpin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Pushpin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ushpin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0296D95A408D9408E6A80A3FFEA4EF8" ma:contentTypeVersion="0" ma:contentTypeDescription="Create a new document." ma:contentTypeScope="" ma:versionID="52c49f458eec32f1b99896034d9e0cac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1b05d82d297216baf5b26c55225140df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6472E696-89C7-4978-BB65-11527B01F13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35A2D228-1518-45C8-9783-30F40671DA9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5084937F-678D-40C9-80B4-1F3CDE2B6D0B}">
  <ds:schemaRefs>
    <ds:schemaRef ds:uri="http://www.w3.org/XML/1998/namespace"/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purl.org/dc/dcmitype/"/>
    <ds:schemaRef ds:uri="http://purl.org/dc/elements/1.1/"/>
    <ds:schemaRef ds:uri="http://schemas.openxmlformats.org/package/2006/metadata/core-properties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1139</TotalTime>
  <Words>560</Words>
  <Application>Microsoft Office PowerPoint</Application>
  <PresentationFormat>On-screen Show (4:3)</PresentationFormat>
  <Paragraphs>104</Paragraphs>
  <Slides>20</Slides>
  <Notes>15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32" baseType="lpstr">
      <vt:lpstr>MS Mincho</vt:lpstr>
      <vt:lpstr>Arial</vt:lpstr>
      <vt:lpstr>Brush Script MT</vt:lpstr>
      <vt:lpstr>Calibri</vt:lpstr>
      <vt:lpstr>Calibri Light</vt:lpstr>
      <vt:lpstr>Constantia</vt:lpstr>
      <vt:lpstr>Franklin Gothic Book</vt:lpstr>
      <vt:lpstr>Palatino Linotype</vt:lpstr>
      <vt:lpstr>Rage Italic</vt:lpstr>
      <vt:lpstr>Times New Roman</vt:lpstr>
      <vt:lpstr>Pushpin</vt:lpstr>
      <vt:lpstr>Office Theme</vt:lpstr>
      <vt:lpstr>    Save the polar bears!    </vt:lpstr>
      <vt:lpstr> Teaching Unit: Heat Transfers </vt:lpstr>
      <vt:lpstr>Save the Polar Bears</vt:lpstr>
      <vt:lpstr>PowerPoint Presentation</vt:lpstr>
      <vt:lpstr>Social issue</vt:lpstr>
      <vt:lpstr>Arctic Ice melts </vt:lpstr>
      <vt:lpstr>Floods </vt:lpstr>
      <vt:lpstr>Droughts </vt:lpstr>
      <vt:lpstr>Fires</vt:lpstr>
      <vt:lpstr>PowerPoint Presentation</vt:lpstr>
      <vt:lpstr>We sit cozy in our house without thinking that this would accelerate climate change…</vt:lpstr>
      <vt:lpstr>PowerPoint Presentation</vt:lpstr>
      <vt:lpstr>PowerPoint Presentation</vt:lpstr>
      <vt:lpstr>Global surface temperature from NASA</vt:lpstr>
      <vt:lpstr>What can we do about it? </vt:lpstr>
      <vt:lpstr>Possible solution</vt:lpstr>
      <vt:lpstr>Architects and Engineers design  energy-efficient houses</vt:lpstr>
      <vt:lpstr>PowerPoint Presentation</vt:lpstr>
      <vt:lpstr>PowerPoint Presentation</vt:lpstr>
      <vt:lpstr>Mission 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Save the Polar Bears</dc:title>
  <dc:creator>User</dc:creator>
  <cp:lastModifiedBy>Tuula Keinonen</cp:lastModifiedBy>
  <cp:revision>78</cp:revision>
  <dcterms:created xsi:type="dcterms:W3CDTF">2018-01-08T11:48:08Z</dcterms:created>
  <dcterms:modified xsi:type="dcterms:W3CDTF">2018-12-28T16:46:09Z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0x01010000296D95A408D9408E6A80A3FFEA4EF8</vt:lpwstr>
  </property>
</Properties>
</file>