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8" r:id="rId5"/>
    <p:sldId id="269" r:id="rId6"/>
    <p:sldId id="267" r:id="rId7"/>
    <p:sldId id="264" r:id="rId8"/>
    <p:sldId id="265" r:id="rId9"/>
    <p:sldId id="262" r:id="rId1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0" d="100"/>
          <a:sy n="70" d="100"/>
        </p:scale>
        <p:origin x="475" y="4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i-FI"/>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i-FI"/>
          </a:p>
        </p:txBody>
      </p:sp>
      <p:sp>
        <p:nvSpPr>
          <p:cNvPr id="4" name="Date Placeholder 3"/>
          <p:cNvSpPr>
            <a:spLocks noGrp="1"/>
          </p:cNvSpPr>
          <p:nvPr>
            <p:ph type="dt" sz="half" idx="10"/>
          </p:nvPr>
        </p:nvSpPr>
        <p:spPr/>
        <p:txBody>
          <a:bodyPr/>
          <a:lstStyle/>
          <a:p>
            <a:fld id="{40E08719-A1B7-48AE-A0F9-94D9E9FAAACB}" type="datetimeFigureOut">
              <a:rPr lang="fi-FI" smtClean="0"/>
              <a:t>28.12.2018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328594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Date Placeholder 3"/>
          <p:cNvSpPr>
            <a:spLocks noGrp="1"/>
          </p:cNvSpPr>
          <p:nvPr>
            <p:ph type="dt" sz="half" idx="10"/>
          </p:nvPr>
        </p:nvSpPr>
        <p:spPr/>
        <p:txBody>
          <a:bodyPr/>
          <a:lstStyle/>
          <a:p>
            <a:fld id="{40E08719-A1B7-48AE-A0F9-94D9E9FAAACB}" type="datetimeFigureOut">
              <a:rPr lang="fi-FI" smtClean="0"/>
              <a:t>28.12.2018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21127351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Date Placeholder 3"/>
          <p:cNvSpPr>
            <a:spLocks noGrp="1"/>
          </p:cNvSpPr>
          <p:nvPr>
            <p:ph type="dt" sz="half" idx="10"/>
          </p:nvPr>
        </p:nvSpPr>
        <p:spPr/>
        <p:txBody>
          <a:bodyPr/>
          <a:lstStyle/>
          <a:p>
            <a:fld id="{40E08719-A1B7-48AE-A0F9-94D9E9FAAACB}" type="datetimeFigureOut">
              <a:rPr lang="fi-FI" smtClean="0"/>
              <a:t>28.12.2018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2455005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Date Placeholder 3"/>
          <p:cNvSpPr>
            <a:spLocks noGrp="1"/>
          </p:cNvSpPr>
          <p:nvPr>
            <p:ph type="dt" sz="half" idx="10"/>
          </p:nvPr>
        </p:nvSpPr>
        <p:spPr/>
        <p:txBody>
          <a:bodyPr/>
          <a:lstStyle/>
          <a:p>
            <a:fld id="{40E08719-A1B7-48AE-A0F9-94D9E9FAAACB}" type="datetimeFigureOut">
              <a:rPr lang="fi-FI" smtClean="0"/>
              <a:t>28.12.2018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31800620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i-FI"/>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0E08719-A1B7-48AE-A0F9-94D9E9FAAACB}" type="datetimeFigureOut">
              <a:rPr lang="fi-FI" smtClean="0"/>
              <a:t>28.12.2018</a:t>
            </a:fld>
            <a:endParaRPr lang="fi-FI"/>
          </a:p>
        </p:txBody>
      </p:sp>
      <p:sp>
        <p:nvSpPr>
          <p:cNvPr id="5" name="Footer Placeholder 4"/>
          <p:cNvSpPr>
            <a:spLocks noGrp="1"/>
          </p:cNvSpPr>
          <p:nvPr>
            <p:ph type="ftr" sz="quarter" idx="11"/>
          </p:nvPr>
        </p:nvSpPr>
        <p:spPr/>
        <p:txBody>
          <a:bodyPr/>
          <a:lstStyle/>
          <a:p>
            <a:endParaRPr lang="fi-FI"/>
          </a:p>
        </p:txBody>
      </p:sp>
      <p:sp>
        <p:nvSpPr>
          <p:cNvPr id="6" name="Slide Number Placeholder 5"/>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20874553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Date Placeholder 4"/>
          <p:cNvSpPr>
            <a:spLocks noGrp="1"/>
          </p:cNvSpPr>
          <p:nvPr>
            <p:ph type="dt" sz="half" idx="10"/>
          </p:nvPr>
        </p:nvSpPr>
        <p:spPr/>
        <p:txBody>
          <a:bodyPr/>
          <a:lstStyle/>
          <a:p>
            <a:fld id="{40E08719-A1B7-48AE-A0F9-94D9E9FAAACB}" type="datetimeFigureOut">
              <a:rPr lang="fi-FI" smtClean="0"/>
              <a:t>28.12.2018</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17861733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i-FI"/>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Date Placeholder 6"/>
          <p:cNvSpPr>
            <a:spLocks noGrp="1"/>
          </p:cNvSpPr>
          <p:nvPr>
            <p:ph type="dt" sz="half" idx="10"/>
          </p:nvPr>
        </p:nvSpPr>
        <p:spPr/>
        <p:txBody>
          <a:bodyPr/>
          <a:lstStyle/>
          <a:p>
            <a:fld id="{40E08719-A1B7-48AE-A0F9-94D9E9FAAACB}" type="datetimeFigureOut">
              <a:rPr lang="fi-FI" smtClean="0"/>
              <a:t>28.12.2018</a:t>
            </a:fld>
            <a:endParaRPr lang="fi-FI"/>
          </a:p>
        </p:txBody>
      </p:sp>
      <p:sp>
        <p:nvSpPr>
          <p:cNvPr id="8" name="Footer Placeholder 7"/>
          <p:cNvSpPr>
            <a:spLocks noGrp="1"/>
          </p:cNvSpPr>
          <p:nvPr>
            <p:ph type="ftr" sz="quarter" idx="11"/>
          </p:nvPr>
        </p:nvSpPr>
        <p:spPr/>
        <p:txBody>
          <a:bodyPr/>
          <a:lstStyle/>
          <a:p>
            <a:endParaRPr lang="fi-FI"/>
          </a:p>
        </p:txBody>
      </p:sp>
      <p:sp>
        <p:nvSpPr>
          <p:cNvPr id="9" name="Slide Number Placeholder 8"/>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3820788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Date Placeholder 2"/>
          <p:cNvSpPr>
            <a:spLocks noGrp="1"/>
          </p:cNvSpPr>
          <p:nvPr>
            <p:ph type="dt" sz="half" idx="10"/>
          </p:nvPr>
        </p:nvSpPr>
        <p:spPr/>
        <p:txBody>
          <a:bodyPr/>
          <a:lstStyle/>
          <a:p>
            <a:fld id="{40E08719-A1B7-48AE-A0F9-94D9E9FAAACB}" type="datetimeFigureOut">
              <a:rPr lang="fi-FI" smtClean="0"/>
              <a:t>28.12.2018</a:t>
            </a:fld>
            <a:endParaRPr lang="fi-FI"/>
          </a:p>
        </p:txBody>
      </p:sp>
      <p:sp>
        <p:nvSpPr>
          <p:cNvPr id="4" name="Footer Placeholder 3"/>
          <p:cNvSpPr>
            <a:spLocks noGrp="1"/>
          </p:cNvSpPr>
          <p:nvPr>
            <p:ph type="ftr" sz="quarter" idx="11"/>
          </p:nvPr>
        </p:nvSpPr>
        <p:spPr/>
        <p:txBody>
          <a:bodyPr/>
          <a:lstStyle/>
          <a:p>
            <a:endParaRPr lang="fi-FI"/>
          </a:p>
        </p:txBody>
      </p:sp>
      <p:sp>
        <p:nvSpPr>
          <p:cNvPr id="5" name="Slide Number Placeholder 4"/>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2436850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0E08719-A1B7-48AE-A0F9-94D9E9FAAACB}" type="datetimeFigureOut">
              <a:rPr lang="fi-FI" smtClean="0"/>
              <a:t>28.12.2018</a:t>
            </a:fld>
            <a:endParaRPr lang="fi-FI"/>
          </a:p>
        </p:txBody>
      </p:sp>
      <p:sp>
        <p:nvSpPr>
          <p:cNvPr id="3" name="Footer Placeholder 2"/>
          <p:cNvSpPr>
            <a:spLocks noGrp="1"/>
          </p:cNvSpPr>
          <p:nvPr>
            <p:ph type="ftr" sz="quarter" idx="11"/>
          </p:nvPr>
        </p:nvSpPr>
        <p:spPr/>
        <p:txBody>
          <a:bodyPr/>
          <a:lstStyle/>
          <a:p>
            <a:endParaRPr lang="fi-FI"/>
          </a:p>
        </p:txBody>
      </p:sp>
      <p:sp>
        <p:nvSpPr>
          <p:cNvPr id="4" name="Slide Number Placeholder 3"/>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2118844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i-FI"/>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E08719-A1B7-48AE-A0F9-94D9E9FAAACB}" type="datetimeFigureOut">
              <a:rPr lang="fi-FI" smtClean="0"/>
              <a:t>28.12.2018</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9514745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i-FI"/>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0E08719-A1B7-48AE-A0F9-94D9E9FAAACB}" type="datetimeFigureOut">
              <a:rPr lang="fi-FI" smtClean="0"/>
              <a:t>28.12.2018</a:t>
            </a:fld>
            <a:endParaRPr lang="fi-FI"/>
          </a:p>
        </p:txBody>
      </p:sp>
      <p:sp>
        <p:nvSpPr>
          <p:cNvPr id="6" name="Footer Placeholder 5"/>
          <p:cNvSpPr>
            <a:spLocks noGrp="1"/>
          </p:cNvSpPr>
          <p:nvPr>
            <p:ph type="ftr" sz="quarter" idx="11"/>
          </p:nvPr>
        </p:nvSpPr>
        <p:spPr/>
        <p:txBody>
          <a:bodyPr/>
          <a:lstStyle/>
          <a:p>
            <a:endParaRPr lang="fi-FI"/>
          </a:p>
        </p:txBody>
      </p:sp>
      <p:sp>
        <p:nvSpPr>
          <p:cNvPr id="7" name="Slide Number Placeholder 6"/>
          <p:cNvSpPr>
            <a:spLocks noGrp="1"/>
          </p:cNvSpPr>
          <p:nvPr>
            <p:ph type="sldNum" sz="quarter" idx="12"/>
          </p:nvPr>
        </p:nvSpPr>
        <p:spPr/>
        <p:txBody>
          <a:bodyPr/>
          <a:lstStyle/>
          <a:p>
            <a:fld id="{153186C6-430D-4BFA-93D2-2189F251906C}" type="slidenum">
              <a:rPr lang="fi-FI" smtClean="0"/>
              <a:t>‹#›</a:t>
            </a:fld>
            <a:endParaRPr lang="fi-FI"/>
          </a:p>
        </p:txBody>
      </p:sp>
    </p:spTree>
    <p:extLst>
      <p:ext uri="{BB962C8B-B14F-4D97-AF65-F5344CB8AC3E}">
        <p14:creationId xmlns:p14="http://schemas.microsoft.com/office/powerpoint/2010/main" val="32367335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i-FI"/>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E08719-A1B7-48AE-A0F9-94D9E9FAAACB}" type="datetimeFigureOut">
              <a:rPr lang="fi-FI" smtClean="0"/>
              <a:t>28.12.2018</a:t>
            </a:fld>
            <a:endParaRPr lang="fi-F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53186C6-430D-4BFA-93D2-2189F251906C}" type="slidenum">
              <a:rPr lang="fi-FI" smtClean="0"/>
              <a:t>‹#›</a:t>
            </a:fld>
            <a:endParaRPr lang="fi-FI"/>
          </a:p>
        </p:txBody>
      </p:sp>
    </p:spTree>
    <p:extLst>
      <p:ext uri="{BB962C8B-B14F-4D97-AF65-F5344CB8AC3E}">
        <p14:creationId xmlns:p14="http://schemas.microsoft.com/office/powerpoint/2010/main" val="4150119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3" Type="http://schemas.microsoft.com/office/2007/relationships/media" Target="../media/media2.wmv"/><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jpeg"/><Relationship Id="rId5" Type="http://schemas.openxmlformats.org/officeDocument/2006/relationships/slideLayout" Target="../slideLayouts/slideLayout2.xml"/><Relationship Id="rId4" Type="http://schemas.openxmlformats.org/officeDocument/2006/relationships/video" Target="../media/media2.wmv"/><Relationship Id="rId9"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5.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1" y="1898939"/>
            <a:ext cx="9144000" cy="2387600"/>
          </a:xfrm>
          <a:noFill/>
          <a:ln>
            <a:noFill/>
          </a:ln>
        </p:spPr>
        <p:txBody>
          <a:bodyPr>
            <a:normAutofit/>
          </a:bodyPr>
          <a:lstStyle/>
          <a:p>
            <a:r>
              <a:rPr lang="fi-FI" b="1" dirty="0" smtClean="0">
                <a:latin typeface="Palatino Linotype" panose="02040502050505030304" pitchFamily="18" charset="0"/>
              </a:rPr>
              <a:t>Old </a:t>
            </a:r>
            <a:r>
              <a:rPr lang="fi-FI" b="1" dirty="0" err="1">
                <a:latin typeface="Palatino Linotype" panose="02040502050505030304" pitchFamily="18" charset="0"/>
              </a:rPr>
              <a:t>pipes</a:t>
            </a:r>
            <a:r>
              <a:rPr lang="fi-FI" b="1" dirty="0">
                <a:latin typeface="Palatino Linotype" panose="02040502050505030304" pitchFamily="18" charset="0"/>
              </a:rPr>
              <a:t> </a:t>
            </a:r>
            <a:r>
              <a:rPr lang="fi-FI" b="1" dirty="0" err="1">
                <a:latin typeface="Palatino Linotype" panose="02040502050505030304" pitchFamily="18" charset="0"/>
              </a:rPr>
              <a:t>found</a:t>
            </a:r>
            <a:r>
              <a:rPr lang="en-US" b="1" dirty="0"/>
              <a:t/>
            </a:r>
            <a:br>
              <a:rPr lang="en-US" b="1" dirty="0"/>
            </a:br>
            <a:endParaRPr lang="fi-FI" dirty="0">
              <a:latin typeface="Palatino Linotype" panose="02040502050505030304" pitchFamily="18" charset="0"/>
            </a:endParaRPr>
          </a:p>
        </p:txBody>
      </p:sp>
      <p:grpSp>
        <p:nvGrpSpPr>
          <p:cNvPr id="3" name="Group 2"/>
          <p:cNvGrpSpPr/>
          <p:nvPr/>
        </p:nvGrpSpPr>
        <p:grpSpPr>
          <a:xfrm>
            <a:off x="1771632" y="4527678"/>
            <a:ext cx="8496342" cy="1104606"/>
            <a:chOff x="47268" y="3712933"/>
            <a:chExt cx="8496342" cy="1104606"/>
          </a:xfrm>
        </p:grpSpPr>
        <p:pic>
          <p:nvPicPr>
            <p:cNvPr id="4" name="Picture 3" descr="http://europa.eu/about-eu/basic-information/symbols/images/flag_yellow_high.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68" y="3712933"/>
              <a:ext cx="1644412" cy="1043885"/>
            </a:xfrm>
            <a:prstGeom prst="rect">
              <a:avLst/>
            </a:prstGeom>
            <a:noFill/>
            <a:ln>
              <a:noFill/>
            </a:ln>
          </p:spPr>
        </p:pic>
        <p:sp>
          <p:nvSpPr>
            <p:cNvPr id="5" name="Text Box 2"/>
            <p:cNvSpPr txBox="1">
              <a:spLocks noChangeArrowheads="1"/>
            </p:cNvSpPr>
            <p:nvPr/>
          </p:nvSpPr>
          <p:spPr bwMode="auto">
            <a:xfrm>
              <a:off x="1691680" y="3712933"/>
              <a:ext cx="4657725" cy="421005"/>
            </a:xfrm>
            <a:prstGeom prst="rect">
              <a:avLst/>
            </a:prstGeom>
            <a:noFill/>
            <a:ln w="9525">
              <a:noFill/>
              <a:miter lim="800000"/>
              <a:headEnd/>
              <a:tailEnd/>
            </a:ln>
          </p:spPr>
          <p:txBody>
            <a:bodyPr rot="0" vert="horz" wrap="square" lIns="91440" tIns="45720" rIns="91440" bIns="45720" anchor="t" anchorCtr="0">
              <a:noAutofit/>
            </a:bodyPr>
            <a:lstStyle/>
            <a:p>
              <a:pPr marL="457200" algn="ctr">
                <a:lnSpc>
                  <a:spcPct val="115000"/>
                </a:lnSpc>
                <a:spcAft>
                  <a:spcPts val="1000"/>
                </a:spcAft>
              </a:pPr>
              <a:r>
                <a:rPr lang="en-US" sz="1600" dirty="0">
                  <a:effectLst/>
                  <a:latin typeface="Times New Roman" panose="02020603050405020304" pitchFamily="18" charset="0"/>
                  <a:ea typeface="Calibri" panose="020F0502020204030204" pitchFamily="34" charset="0"/>
                  <a:cs typeface="Times New Roman" panose="02020603050405020304" pitchFamily="18" charset="0"/>
                </a:rPr>
                <a:t>This project has received funding from the </a:t>
              </a:r>
              <a:r>
                <a:rPr lang="en-US" sz="1600" i="1" dirty="0">
                  <a:effectLst/>
                  <a:latin typeface="Times New Roman" panose="02020603050405020304" pitchFamily="18" charset="0"/>
                  <a:ea typeface="Calibri" panose="020F0502020204030204" pitchFamily="34" charset="0"/>
                  <a:cs typeface="Times New Roman" panose="02020603050405020304" pitchFamily="18" charset="0"/>
                </a:rPr>
                <a:t>European Union’s Horizon 2020 research and innovation </a:t>
              </a:r>
              <a:r>
                <a:rPr lang="en-US" sz="1600" i="1" dirty="0" err="1">
                  <a:effectLst/>
                  <a:latin typeface="Times New Roman" panose="02020603050405020304" pitchFamily="18" charset="0"/>
                  <a:ea typeface="Calibri" panose="020F0502020204030204" pitchFamily="34" charset="0"/>
                  <a:cs typeface="Times New Roman" panose="02020603050405020304" pitchFamily="18" charset="0"/>
                </a:rPr>
                <a:t>programme</a:t>
              </a:r>
              <a:r>
                <a:rPr lang="en-US" sz="16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a:effectLst/>
                  <a:latin typeface="Times New Roman" panose="02020603050405020304" pitchFamily="18" charset="0"/>
                  <a:ea typeface="Calibri" panose="020F0502020204030204" pitchFamily="34" charset="0"/>
                  <a:cs typeface="Times New Roman" panose="02020603050405020304" pitchFamily="18" charset="0"/>
                </a:rPr>
                <a:t>under grant agreement No 665100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fi-FI"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endParaRPr lang="fi-FI"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6" name="Picture 5"/>
            <p:cNvPicPr>
              <a:picLocks noChangeAspect="1"/>
            </p:cNvPicPr>
            <p:nvPr/>
          </p:nvPicPr>
          <p:blipFill>
            <a:blip r:embed="rId3"/>
            <a:stretch>
              <a:fillRect/>
            </a:stretch>
          </p:blipFill>
          <p:spPr>
            <a:xfrm>
              <a:off x="6839698" y="3712933"/>
              <a:ext cx="1703912" cy="1104606"/>
            </a:xfrm>
            <a:prstGeom prst="rect">
              <a:avLst/>
            </a:prstGeom>
          </p:spPr>
        </p:pic>
      </p:grpSp>
      <p:sp>
        <p:nvSpPr>
          <p:cNvPr id="16" name="Frame 15"/>
          <p:cNvSpPr/>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857250 w 12192000"/>
              <a:gd name="connsiteY5" fmla="*/ 85725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857250 w 12192000"/>
              <a:gd name="connsiteY9" fmla="*/ 85725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480060 w 12192000"/>
              <a:gd name="connsiteY5" fmla="*/ 457200 h 6858000"/>
              <a:gd name="connsiteX6" fmla="*/ 857250 w 12192000"/>
              <a:gd name="connsiteY6" fmla="*/ 6000750 h 6858000"/>
              <a:gd name="connsiteX7" fmla="*/ 11334750 w 12192000"/>
              <a:gd name="connsiteY7" fmla="*/ 6000750 h 6858000"/>
              <a:gd name="connsiteX8" fmla="*/ 11334750 w 12192000"/>
              <a:gd name="connsiteY8" fmla="*/ 857250 h 6858000"/>
              <a:gd name="connsiteX9" fmla="*/ 480060 w 12192000"/>
              <a:gd name="connsiteY9" fmla="*/ 45720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480060 w 12192000"/>
              <a:gd name="connsiteY5" fmla="*/ 457200 h 6858000"/>
              <a:gd name="connsiteX6" fmla="*/ 857250 w 12192000"/>
              <a:gd name="connsiteY6" fmla="*/ 6000750 h 6858000"/>
              <a:gd name="connsiteX7" fmla="*/ 11631930 w 12192000"/>
              <a:gd name="connsiteY7" fmla="*/ 6457950 h 6858000"/>
              <a:gd name="connsiteX8" fmla="*/ 11334750 w 12192000"/>
              <a:gd name="connsiteY8" fmla="*/ 857250 h 6858000"/>
              <a:gd name="connsiteX9" fmla="*/ 480060 w 12192000"/>
              <a:gd name="connsiteY9" fmla="*/ 457200 h 6858000"/>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480060 w 12192000"/>
              <a:gd name="connsiteY5" fmla="*/ 457200 h 6858000"/>
              <a:gd name="connsiteX6" fmla="*/ 857250 w 12192000"/>
              <a:gd name="connsiteY6" fmla="*/ 6000750 h 6858000"/>
              <a:gd name="connsiteX7" fmla="*/ 11620500 w 12192000"/>
              <a:gd name="connsiteY7" fmla="*/ 6343650 h 6858000"/>
              <a:gd name="connsiteX8" fmla="*/ 11334750 w 12192000"/>
              <a:gd name="connsiteY8" fmla="*/ 857250 h 6858000"/>
              <a:gd name="connsiteX9" fmla="*/ 480060 w 12192000"/>
              <a:gd name="connsiteY9" fmla="*/ 4572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480060" y="457200"/>
                </a:moveTo>
                <a:lnTo>
                  <a:pt x="857250" y="6000750"/>
                </a:lnTo>
                <a:lnTo>
                  <a:pt x="11620500" y="6343650"/>
                </a:lnTo>
                <a:lnTo>
                  <a:pt x="11334750" y="857250"/>
                </a:lnTo>
                <a:lnTo>
                  <a:pt x="480060" y="457200"/>
                </a:lnTo>
                <a:close/>
              </a:path>
            </a:pathLst>
          </a:custGeom>
          <a:solidFill>
            <a:srgbClr val="00009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i-FI">
              <a:solidFill>
                <a:schemeClr val="tx1"/>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2745" y="1105497"/>
            <a:ext cx="1903998" cy="1232986"/>
          </a:xfrm>
          <a:prstGeom prst="rect">
            <a:avLst/>
          </a:prstGeom>
        </p:spPr>
      </p:pic>
    </p:spTree>
    <p:extLst>
      <p:ext uri="{BB962C8B-B14F-4D97-AF65-F5344CB8AC3E}">
        <p14:creationId xmlns:p14="http://schemas.microsoft.com/office/powerpoint/2010/main" val="25697972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36519"/>
            <a:ext cx="10515600" cy="1325563"/>
          </a:xfrm>
        </p:spPr>
        <p:txBody>
          <a:bodyPr/>
          <a:lstStyle/>
          <a:p>
            <a:pPr algn="ctr"/>
            <a:r>
              <a:rPr lang="fi-FI" dirty="0" smtClean="0">
                <a:latin typeface="Palatino Linotype" panose="02040502050505030304" pitchFamily="18" charset="0"/>
              </a:rPr>
              <a:t>Old </a:t>
            </a:r>
            <a:r>
              <a:rPr lang="fi-FI" dirty="0" err="1" smtClean="0">
                <a:latin typeface="Palatino Linotype" panose="02040502050505030304" pitchFamily="18" charset="0"/>
              </a:rPr>
              <a:t>pipes</a:t>
            </a:r>
            <a:r>
              <a:rPr lang="fi-FI" dirty="0" smtClean="0">
                <a:latin typeface="Palatino Linotype" panose="02040502050505030304" pitchFamily="18" charset="0"/>
              </a:rPr>
              <a:t> </a:t>
            </a:r>
            <a:r>
              <a:rPr lang="fi-FI" dirty="0" err="1" smtClean="0">
                <a:latin typeface="Palatino Linotype" panose="02040502050505030304" pitchFamily="18" charset="0"/>
              </a:rPr>
              <a:t>found</a:t>
            </a:r>
            <a:endParaRPr lang="fi-FI" dirty="0">
              <a:latin typeface="Palatino Linotype" panose="02040502050505030304" pitchFamily="18" charset="0"/>
            </a:endParaRPr>
          </a:p>
        </p:txBody>
      </p:sp>
      <p:sp>
        <p:nvSpPr>
          <p:cNvPr id="3" name="Content Placeholder 2"/>
          <p:cNvSpPr>
            <a:spLocks noGrp="1"/>
          </p:cNvSpPr>
          <p:nvPr>
            <p:ph idx="1"/>
          </p:nvPr>
        </p:nvSpPr>
        <p:spPr>
          <a:xfrm>
            <a:off x="838200" y="1259571"/>
            <a:ext cx="10515600" cy="4351338"/>
          </a:xfrm>
        </p:spPr>
        <p:txBody>
          <a:bodyPr>
            <a:normAutofit/>
          </a:bodyPr>
          <a:lstStyle/>
          <a:p>
            <a:r>
              <a:rPr lang="en-US" dirty="0" smtClean="0">
                <a:latin typeface="Palatino Linotype" panose="02040502050505030304" pitchFamily="18" charset="0"/>
              </a:rPr>
              <a:t>Visit to the company </a:t>
            </a:r>
            <a:r>
              <a:rPr lang="en-US" dirty="0" err="1" smtClean="0">
                <a:latin typeface="Palatino Linotype" panose="02040502050505030304" pitchFamily="18" charset="0"/>
              </a:rPr>
              <a:t>Savonlinna</a:t>
            </a:r>
            <a:r>
              <a:rPr lang="en-US" dirty="0" smtClean="0">
                <a:latin typeface="Palatino Linotype" panose="02040502050505030304" pitchFamily="18" charset="0"/>
              </a:rPr>
              <a:t> Works Oy</a:t>
            </a:r>
          </a:p>
          <a:p>
            <a:r>
              <a:rPr lang="en-US" dirty="0" smtClean="0">
                <a:latin typeface="Palatino Linotype" panose="02040502050505030304" pitchFamily="18" charset="0"/>
              </a:rPr>
              <a:t>In the warehouse inventory old pipes are found and sent to the company</a:t>
            </a:r>
          </a:p>
          <a:p>
            <a:r>
              <a:rPr lang="en-US" dirty="0" smtClean="0">
                <a:latin typeface="Palatino Linotype" panose="02040502050505030304" pitchFamily="18" charset="0"/>
              </a:rPr>
              <a:t>Foreman in the </a:t>
            </a:r>
            <a:r>
              <a:rPr lang="en-US" dirty="0" err="1" smtClean="0">
                <a:latin typeface="Palatino Linotype" panose="02040502050505030304" pitchFamily="18" charset="0"/>
              </a:rPr>
              <a:t>Savonlinna</a:t>
            </a:r>
            <a:r>
              <a:rPr lang="en-US" dirty="0" smtClean="0">
                <a:latin typeface="Palatino Linotype" panose="02040502050505030304" pitchFamily="18" charset="0"/>
              </a:rPr>
              <a:t> </a:t>
            </a:r>
            <a:r>
              <a:rPr lang="en-US" dirty="0">
                <a:latin typeface="Palatino Linotype" panose="02040502050505030304" pitchFamily="18" charset="0"/>
              </a:rPr>
              <a:t>Works Oy </a:t>
            </a:r>
            <a:r>
              <a:rPr lang="en-US" dirty="0" smtClean="0">
                <a:latin typeface="Palatino Linotype" panose="02040502050505030304" pitchFamily="18" charset="0"/>
              </a:rPr>
              <a:t>gives </a:t>
            </a:r>
            <a:r>
              <a:rPr lang="en-US" dirty="0">
                <a:latin typeface="Palatino Linotype" panose="02040502050505030304" pitchFamily="18" charset="0"/>
              </a:rPr>
              <a:t>you </a:t>
            </a:r>
            <a:r>
              <a:rPr lang="en-US" dirty="0" smtClean="0">
                <a:latin typeface="Palatino Linotype" panose="02040502050505030304" pitchFamily="18" charset="0"/>
              </a:rPr>
              <a:t>a task to examine pipes to know their properties</a:t>
            </a:r>
          </a:p>
          <a:p>
            <a:r>
              <a:rPr lang="en-US" dirty="0" smtClean="0">
                <a:latin typeface="Palatino Linotype" panose="02040502050505030304" pitchFamily="18" charset="0"/>
              </a:rPr>
              <a:t>They need to know which material the pipes are</a:t>
            </a:r>
          </a:p>
          <a:p>
            <a:r>
              <a:rPr lang="en-US" dirty="0" smtClean="0">
                <a:latin typeface="Palatino Linotype" panose="02040502050505030304" pitchFamily="18" charset="0"/>
              </a:rPr>
              <a:t>Who in the company needs the knowledge about metals and metal pipes? </a:t>
            </a:r>
            <a:endParaRPr lang="en-US" dirty="0">
              <a:latin typeface="Palatino Linotype" panose="02040502050505030304" pitchFamily="18" charset="0"/>
            </a:endParaRPr>
          </a:p>
          <a:p>
            <a:endParaRPr lang="en-US" dirty="0" smtClean="0"/>
          </a:p>
          <a:p>
            <a:endParaRPr lang="en-US" dirty="0"/>
          </a:p>
          <a:p>
            <a:endParaRPr lang="fi-FI" dirty="0"/>
          </a:p>
        </p:txBody>
      </p:sp>
      <p:grpSp>
        <p:nvGrpSpPr>
          <p:cNvPr id="4" name="Group 3"/>
          <p:cNvGrpSpPr/>
          <p:nvPr/>
        </p:nvGrpSpPr>
        <p:grpSpPr>
          <a:xfrm>
            <a:off x="1621975" y="5519056"/>
            <a:ext cx="8496342" cy="1104606"/>
            <a:chOff x="47268" y="3712933"/>
            <a:chExt cx="8496342" cy="1104606"/>
          </a:xfrm>
        </p:grpSpPr>
        <p:pic>
          <p:nvPicPr>
            <p:cNvPr id="5" name="Picture 4" descr="http://europa.eu/about-eu/basic-information/symbols/images/flag_yellow_high.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268" y="3712933"/>
              <a:ext cx="1644412" cy="1043885"/>
            </a:xfrm>
            <a:prstGeom prst="rect">
              <a:avLst/>
            </a:prstGeom>
            <a:noFill/>
            <a:ln>
              <a:noFill/>
            </a:ln>
          </p:spPr>
        </p:pic>
        <p:sp>
          <p:nvSpPr>
            <p:cNvPr id="6" name="Text Box 2"/>
            <p:cNvSpPr txBox="1">
              <a:spLocks noChangeArrowheads="1"/>
            </p:cNvSpPr>
            <p:nvPr/>
          </p:nvSpPr>
          <p:spPr bwMode="auto">
            <a:xfrm>
              <a:off x="1691680" y="3712933"/>
              <a:ext cx="4657725" cy="421005"/>
            </a:xfrm>
            <a:prstGeom prst="rect">
              <a:avLst/>
            </a:prstGeom>
            <a:noFill/>
            <a:ln w="9525">
              <a:noFill/>
              <a:miter lim="800000"/>
              <a:headEnd/>
              <a:tailEnd/>
            </a:ln>
          </p:spPr>
          <p:txBody>
            <a:bodyPr rot="0" vert="horz" wrap="square" lIns="91440" tIns="45720" rIns="91440" bIns="45720" anchor="t" anchorCtr="0">
              <a:noAutofit/>
            </a:bodyPr>
            <a:lstStyle/>
            <a:p>
              <a:pPr marL="457200" algn="ctr">
                <a:lnSpc>
                  <a:spcPct val="115000"/>
                </a:lnSpc>
                <a:spcAft>
                  <a:spcPts val="1000"/>
                </a:spcAft>
              </a:pPr>
              <a:r>
                <a:rPr lang="en-US" sz="1600" dirty="0">
                  <a:effectLst/>
                  <a:latin typeface="Times New Roman" panose="02020603050405020304" pitchFamily="18" charset="0"/>
                  <a:ea typeface="Calibri" panose="020F0502020204030204" pitchFamily="34" charset="0"/>
                  <a:cs typeface="Times New Roman" panose="02020603050405020304" pitchFamily="18" charset="0"/>
                </a:rPr>
                <a:t>This project has received funding from the </a:t>
              </a:r>
              <a:r>
                <a:rPr lang="en-US" sz="1600" i="1" dirty="0">
                  <a:effectLst/>
                  <a:latin typeface="Times New Roman" panose="02020603050405020304" pitchFamily="18" charset="0"/>
                  <a:ea typeface="Calibri" panose="020F0502020204030204" pitchFamily="34" charset="0"/>
                  <a:cs typeface="Times New Roman" panose="02020603050405020304" pitchFamily="18" charset="0"/>
                </a:rPr>
                <a:t>European Union’s Horizon 2020 research and innovation </a:t>
              </a:r>
              <a:r>
                <a:rPr lang="en-US" sz="1600" i="1" dirty="0" err="1">
                  <a:effectLst/>
                  <a:latin typeface="Times New Roman" panose="02020603050405020304" pitchFamily="18" charset="0"/>
                  <a:ea typeface="Calibri" panose="020F0502020204030204" pitchFamily="34" charset="0"/>
                  <a:cs typeface="Times New Roman" panose="02020603050405020304" pitchFamily="18" charset="0"/>
                </a:rPr>
                <a:t>programme</a:t>
              </a:r>
              <a:r>
                <a:rPr lang="en-US" sz="1600" i="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1600" dirty="0">
                  <a:effectLst/>
                  <a:latin typeface="Times New Roman" panose="02020603050405020304" pitchFamily="18" charset="0"/>
                  <a:ea typeface="Calibri" panose="020F0502020204030204" pitchFamily="34" charset="0"/>
                  <a:cs typeface="Times New Roman" panose="02020603050405020304" pitchFamily="18" charset="0"/>
                </a:rPr>
                <a:t>under grant agreement No 665100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a:t>
              </a:r>
              <a:endParaRPr lang="fi-FI" sz="11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100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 </a:t>
              </a:r>
              <a:endParaRPr lang="fi-FI" sz="11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7" name="Picture 6"/>
            <p:cNvPicPr>
              <a:picLocks noChangeAspect="1"/>
            </p:cNvPicPr>
            <p:nvPr/>
          </p:nvPicPr>
          <p:blipFill>
            <a:blip r:embed="rId3"/>
            <a:stretch>
              <a:fillRect/>
            </a:stretch>
          </p:blipFill>
          <p:spPr>
            <a:xfrm>
              <a:off x="6839698" y="3712933"/>
              <a:ext cx="1703912" cy="1104606"/>
            </a:xfrm>
            <a:prstGeom prst="rect">
              <a:avLst/>
            </a:prstGeom>
          </p:spPr>
        </p:pic>
      </p:grpSp>
    </p:spTree>
    <p:extLst>
      <p:ext uri="{BB962C8B-B14F-4D97-AF65-F5344CB8AC3E}">
        <p14:creationId xmlns:p14="http://schemas.microsoft.com/office/powerpoint/2010/main" val="10475351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9005" y="1657026"/>
            <a:ext cx="4342371" cy="3826446"/>
          </a:xfrm>
          <a:prstGeom prst="rect">
            <a:avLst/>
          </a:prstGeom>
        </p:spPr>
      </p:pic>
      <p:sp>
        <p:nvSpPr>
          <p:cNvPr id="6" name="TextBox 5"/>
          <p:cNvSpPr txBox="1"/>
          <p:nvPr/>
        </p:nvSpPr>
        <p:spPr>
          <a:xfrm>
            <a:off x="1927654" y="1690688"/>
            <a:ext cx="184731" cy="369332"/>
          </a:xfrm>
          <a:prstGeom prst="rect">
            <a:avLst/>
          </a:prstGeom>
          <a:noFill/>
        </p:spPr>
        <p:txBody>
          <a:bodyPr wrap="none" rtlCol="0">
            <a:spAutoFit/>
          </a:bodyPr>
          <a:lstStyle/>
          <a:p>
            <a:endParaRPr lang="fi-FI" dirty="0"/>
          </a:p>
        </p:txBody>
      </p:sp>
      <p:sp>
        <p:nvSpPr>
          <p:cNvPr id="4" name="TextBox 3"/>
          <p:cNvSpPr txBox="1"/>
          <p:nvPr/>
        </p:nvSpPr>
        <p:spPr>
          <a:xfrm>
            <a:off x="1728850" y="2923918"/>
            <a:ext cx="184731" cy="646331"/>
          </a:xfrm>
          <a:prstGeom prst="rect">
            <a:avLst/>
          </a:prstGeom>
          <a:noFill/>
        </p:spPr>
        <p:txBody>
          <a:bodyPr wrap="none" rtlCol="0">
            <a:spAutoFit/>
          </a:bodyPr>
          <a:lstStyle/>
          <a:p>
            <a:pPr marL="0" lvl="1"/>
            <a:endParaRPr lang="fi-FI" dirty="0"/>
          </a:p>
          <a:p>
            <a:endParaRPr lang="fi-FI" dirty="0"/>
          </a:p>
        </p:txBody>
      </p:sp>
      <p:sp>
        <p:nvSpPr>
          <p:cNvPr id="8" name="TextBox 7"/>
          <p:cNvSpPr txBox="1"/>
          <p:nvPr/>
        </p:nvSpPr>
        <p:spPr>
          <a:xfrm>
            <a:off x="325623" y="1690688"/>
            <a:ext cx="7092104" cy="5016758"/>
          </a:xfrm>
          <a:prstGeom prst="rect">
            <a:avLst/>
          </a:prstGeom>
          <a:noFill/>
        </p:spPr>
        <p:txBody>
          <a:bodyPr wrap="square" rtlCol="0">
            <a:spAutoFit/>
          </a:bodyPr>
          <a:lstStyle/>
          <a:p>
            <a:pPr marL="0" lvl="1">
              <a:spcAft>
                <a:spcPts val="0"/>
              </a:spcAft>
            </a:pPr>
            <a:r>
              <a:rPr lang="fi-FI" sz="2000" dirty="0" smtClean="0">
                <a:latin typeface="Palatino Linotype" panose="02040502050505030304" pitchFamily="18" charset="0"/>
                <a:ea typeface="Calibri" panose="020F0502020204030204" pitchFamily="34" charset="0"/>
              </a:rPr>
              <a:t>In </a:t>
            </a:r>
            <a:r>
              <a:rPr lang="fi-FI" sz="2000" dirty="0" err="1" smtClean="0">
                <a:latin typeface="Palatino Linotype" panose="02040502050505030304" pitchFamily="18" charset="0"/>
                <a:ea typeface="Calibri" panose="020F0502020204030204" pitchFamily="34" charset="0"/>
              </a:rPr>
              <a:t>the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company</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which</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builds</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pulp</a:t>
            </a:r>
            <a:r>
              <a:rPr lang="fi-FI" sz="2000" dirty="0" smtClean="0">
                <a:latin typeface="Palatino Linotype" panose="02040502050505030304" pitchFamily="18" charset="0"/>
                <a:ea typeface="Calibri" panose="020F0502020204030204" pitchFamily="34" charset="0"/>
              </a:rPr>
              <a:t> and </a:t>
            </a:r>
            <a:r>
              <a:rPr lang="fi-FI" sz="2000" dirty="0" err="1" smtClean="0">
                <a:latin typeface="Palatino Linotype" panose="02040502050505030304" pitchFamily="18" charset="0"/>
                <a:ea typeface="Calibri" panose="020F0502020204030204" pitchFamily="34" charset="0"/>
              </a:rPr>
              <a:t>paper</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machinery</a:t>
            </a:r>
            <a:r>
              <a:rPr lang="fi-FI" sz="2000" dirty="0" smtClean="0">
                <a:latin typeface="Palatino Linotype" panose="02040502050505030304" pitchFamily="18" charset="0"/>
                <a:ea typeface="Calibri" panose="020F0502020204030204" pitchFamily="34" charset="0"/>
              </a:rPr>
              <a:t> and </a:t>
            </a:r>
            <a:r>
              <a:rPr lang="fi-FI" sz="2000" dirty="0" err="1" smtClean="0">
                <a:latin typeface="Palatino Linotype" panose="02040502050505030304" pitchFamily="18" charset="0"/>
                <a:ea typeface="Calibri" panose="020F0502020204030204" pitchFamily="34" charset="0"/>
              </a:rPr>
              <a:t>provide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service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there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are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about</a:t>
            </a:r>
            <a:r>
              <a:rPr lang="fi-FI" sz="2000" dirty="0" smtClean="0">
                <a:latin typeface="Palatino Linotype" panose="02040502050505030304" pitchFamily="18" charset="0"/>
                <a:ea typeface="Calibri" panose="020F0502020204030204" pitchFamily="34" charset="0"/>
              </a:rPr>
              <a:t> 180 </a:t>
            </a:r>
            <a:r>
              <a:rPr lang="fi-FI" sz="2000" dirty="0" err="1" smtClean="0">
                <a:latin typeface="Palatino Linotype" panose="02040502050505030304" pitchFamily="18" charset="0"/>
                <a:ea typeface="Calibri" panose="020F0502020204030204" pitchFamily="34" charset="0"/>
              </a:rPr>
              <a:t>employees</a:t>
            </a:r>
            <a:endParaRPr lang="fi-FI" sz="2000" dirty="0">
              <a:latin typeface="Palatino Linotype" panose="02040502050505030304" pitchFamily="18" charset="0"/>
              <a:ea typeface="Calibri" panose="020F0502020204030204" pitchFamily="34" charset="0"/>
            </a:endParaRPr>
          </a:p>
          <a:p>
            <a:pPr marL="0" lvl="1">
              <a:spcAft>
                <a:spcPts val="0"/>
              </a:spcAft>
            </a:pPr>
            <a:endParaRPr lang="fi-FI" sz="2000" dirty="0" smtClean="0">
              <a:latin typeface="Palatino Linotype" panose="02040502050505030304" pitchFamily="18" charset="0"/>
              <a:ea typeface="Calibri" panose="020F0502020204030204" pitchFamily="34" charset="0"/>
            </a:endParaRPr>
          </a:p>
          <a:p>
            <a:pPr marL="0" lvl="1">
              <a:spcAft>
                <a:spcPts val="0"/>
              </a:spcAft>
            </a:pPr>
            <a:r>
              <a:rPr lang="fi-FI" sz="2000" dirty="0" err="1" smtClean="0">
                <a:latin typeface="Palatino Linotype" panose="02040502050505030304" pitchFamily="18" charset="0"/>
                <a:ea typeface="Calibri" panose="020F0502020204030204" pitchFamily="34" charset="0"/>
              </a:rPr>
              <a:t>Some</a:t>
            </a:r>
            <a:r>
              <a:rPr lang="fi-FI" sz="2000" dirty="0" smtClean="0">
                <a:latin typeface="Palatino Linotype" panose="02040502050505030304" pitchFamily="18" charset="0"/>
                <a:ea typeface="Calibri" panose="020F0502020204030204" pitchFamily="34" charset="0"/>
              </a:rPr>
              <a:t> of </a:t>
            </a:r>
            <a:r>
              <a:rPr lang="fi-FI" sz="2000" dirty="0" err="1" smtClean="0">
                <a:latin typeface="Palatino Linotype" panose="02040502050505030304" pitchFamily="18" charset="0"/>
                <a:ea typeface="Calibri" panose="020F0502020204030204" pitchFamily="34" charset="0"/>
              </a:rPr>
              <a:t>them</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have</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vocational</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school</a:t>
            </a:r>
            <a:r>
              <a:rPr lang="fi-FI" sz="2000" dirty="0" smtClean="0">
                <a:latin typeface="Palatino Linotype" panose="02040502050505030304" pitchFamily="18" charset="0"/>
                <a:ea typeface="Calibri" panose="020F0502020204030204" pitchFamily="34" charset="0"/>
              </a:rPr>
              <a:t> </a:t>
            </a:r>
            <a:r>
              <a:rPr lang="fi-FI" sz="2000" dirty="0" err="1" smtClean="0">
                <a:latin typeface="Palatino Linotype" panose="02040502050505030304" pitchFamily="18" charset="0"/>
                <a:ea typeface="Calibri" panose="020F0502020204030204" pitchFamily="34" charset="0"/>
              </a:rPr>
              <a:t>qualifications</a:t>
            </a:r>
            <a:endParaRPr lang="fi-FI" sz="2000" dirty="0">
              <a:latin typeface="Palatino Linotype" panose="02040502050505030304" pitchFamily="18" charset="0"/>
              <a:ea typeface="Calibri" panose="020F0502020204030204" pitchFamily="34" charset="0"/>
            </a:endParaRPr>
          </a:p>
          <a:p>
            <a:pPr marL="1143000" lvl="2" indent="-228600">
              <a:spcAft>
                <a:spcPts val="0"/>
              </a:spcAft>
              <a:buFont typeface="Wingdings" panose="05000000000000000000" pitchFamily="2" charset="2"/>
              <a:buChar char=""/>
            </a:pPr>
            <a:r>
              <a:rPr lang="fi-FI" sz="2000" dirty="0" err="1" smtClean="0">
                <a:latin typeface="Palatino Linotype" panose="02040502050505030304" pitchFamily="18" charset="0"/>
                <a:ea typeface="Calibri" panose="020F0502020204030204" pitchFamily="34" charset="0"/>
                <a:cs typeface="Arial" panose="020B0604020202020204" pitchFamily="34" charset="0"/>
              </a:rPr>
              <a:t>Boilermaker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Welder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Metal</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stamper</a:t>
            </a:r>
            <a:r>
              <a:rPr lang="fi-FI" sz="2000" dirty="0" smtClean="0">
                <a:latin typeface="Palatino Linotype" panose="02040502050505030304" pitchFamily="18" charset="0"/>
                <a:ea typeface="Calibri" panose="020F0502020204030204" pitchFamily="34" charset="0"/>
                <a:cs typeface="Arial" panose="020B0604020202020204" pitchFamily="34" charset="0"/>
              </a:rPr>
              <a:t>, NC-</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Machinist</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Manual-machinist</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Robot</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operator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Mechanic</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Storeman</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Drivers</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Calibrator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Programmer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Welding</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advisor</a:t>
            </a:r>
            <a:endParaRPr lang="fi-FI" sz="2000" dirty="0">
              <a:latin typeface="Palatino Linotype" panose="02040502050505030304" pitchFamily="18" charset="0"/>
              <a:ea typeface="Calibri" panose="020F0502020204030204" pitchFamily="34" charset="0"/>
              <a:cs typeface="Arial" panose="020B0604020202020204" pitchFamily="34" charset="0"/>
            </a:endParaRPr>
          </a:p>
          <a:p>
            <a:pPr marL="0" lvl="2">
              <a:spcAft>
                <a:spcPts val="0"/>
              </a:spcAft>
            </a:pPr>
            <a:r>
              <a:rPr lang="fi-FI" sz="2000" dirty="0" smtClean="0">
                <a:latin typeface="Palatino Linotype" panose="02040502050505030304" pitchFamily="18" charset="0"/>
                <a:ea typeface="Calibri" panose="020F0502020204030204" pitchFamily="34" charset="0"/>
                <a:cs typeface="Arial" panose="020B0604020202020204" pitchFamily="34" charset="0"/>
              </a:rPr>
              <a:t>and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some</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university</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or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university</a:t>
            </a:r>
            <a:r>
              <a:rPr lang="fi-FI" sz="2000" dirty="0" smtClean="0">
                <a:latin typeface="Palatino Linotype" panose="02040502050505030304" pitchFamily="18" charset="0"/>
                <a:ea typeface="Calibri" panose="020F0502020204030204" pitchFamily="34" charset="0"/>
                <a:cs typeface="Arial" panose="020B0604020202020204" pitchFamily="34" charset="0"/>
              </a:rPr>
              <a:t> of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applied</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sciences</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degrees</a:t>
            </a:r>
            <a:endParaRPr lang="fi-FI" sz="2000" dirty="0">
              <a:latin typeface="Palatino Linotype" panose="02040502050505030304" pitchFamily="18" charset="0"/>
              <a:ea typeface="Calibri" panose="020F0502020204030204" pitchFamily="34" charset="0"/>
            </a:endParaRPr>
          </a:p>
          <a:p>
            <a:pPr marL="1143000" lvl="2" indent="-228600">
              <a:spcAft>
                <a:spcPts val="0"/>
              </a:spcAft>
              <a:buFont typeface="Wingdings" panose="05000000000000000000" pitchFamily="2" charset="2"/>
              <a:buChar char=""/>
            </a:pPr>
            <a:r>
              <a:rPr lang="fi-FI" sz="2000" dirty="0" err="1" smtClean="0">
                <a:latin typeface="Palatino Linotype" panose="02040502050505030304" pitchFamily="18" charset="0"/>
                <a:ea typeface="Calibri" panose="020F0502020204030204" pitchFamily="34" charset="0"/>
                <a:cs typeface="Arial" panose="020B0604020202020204" pitchFamily="34" charset="0"/>
              </a:rPr>
              <a:t>Production</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planner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Buyer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Production</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engineer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Quality</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engineer</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Engineer</a:t>
            </a:r>
            <a:r>
              <a:rPr lang="fi-FI" sz="2000" dirty="0" smtClean="0">
                <a:latin typeface="Palatino Linotype" panose="02040502050505030304" pitchFamily="18" charset="0"/>
                <a:ea typeface="Calibri" panose="020F0502020204030204" pitchFamily="34" charset="0"/>
                <a:cs typeface="Arial" panose="020B0604020202020204" pitchFamily="34" charset="0"/>
              </a:rPr>
              <a:t> of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welding</a:t>
            </a:r>
            <a:r>
              <a:rPr lang="fi-FI" sz="2000" dirty="0" smtClean="0">
                <a:latin typeface="Palatino Linotype" panose="02040502050505030304" pitchFamily="18" charset="0"/>
                <a:ea typeface="Calibri" panose="020F0502020204030204" pitchFamily="34" charset="0"/>
                <a:cs typeface="Arial" panose="020B0604020202020204" pitchFamily="34" charset="0"/>
              </a:rPr>
              <a:t> (IWE</a:t>
            </a:r>
            <a:r>
              <a:rPr lang="fi-FI" sz="2000" dirty="0">
                <a:latin typeface="Palatino Linotype" panose="02040502050505030304" pitchFamily="18" charset="0"/>
                <a:ea typeface="Calibri" panose="020F0502020204030204" pitchFamily="34" charset="0"/>
                <a:cs typeface="Arial" panose="020B0604020202020204" pitchFamily="34" charset="0"/>
              </a:rPr>
              <a:t>), </a:t>
            </a:r>
            <a:r>
              <a:rPr lang="fi-FI" sz="2000" dirty="0" smtClean="0">
                <a:latin typeface="Palatino Linotype" panose="02040502050505030304" pitchFamily="18" charset="0"/>
                <a:ea typeface="Calibri" panose="020F0502020204030204" pitchFamily="34" charset="0"/>
                <a:cs typeface="Arial" panose="020B0604020202020204" pitchFamily="34" charset="0"/>
              </a:rPr>
              <a:t>Foreman,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Sales</a:t>
            </a:r>
            <a:r>
              <a:rPr lang="fi-FI" sz="2000" dirty="0" smtClean="0">
                <a:latin typeface="Palatino Linotype" panose="02040502050505030304" pitchFamily="18" charset="0"/>
                <a:ea typeface="Calibri" panose="020F0502020204030204" pitchFamily="34" charset="0"/>
                <a:cs typeface="Arial" panose="020B0604020202020204" pitchFamily="34" charset="0"/>
              </a:rPr>
              <a:t>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Engineer</a:t>
            </a:r>
            <a:r>
              <a:rPr lang="fi-FI" sz="2000" dirty="0" smtClean="0">
                <a:latin typeface="Palatino Linotype" panose="02040502050505030304" pitchFamily="18" charset="0"/>
                <a:ea typeface="Calibri" panose="020F0502020204030204" pitchFamily="34" charset="0"/>
                <a:cs typeface="Arial" panose="020B0604020202020204" pitchFamily="34" charset="0"/>
              </a:rPr>
              <a:t>, Strategic </a:t>
            </a:r>
            <a:r>
              <a:rPr lang="fi-FI" sz="2000" dirty="0" err="1" smtClean="0">
                <a:latin typeface="Palatino Linotype" panose="02040502050505030304" pitchFamily="18" charset="0"/>
                <a:ea typeface="Calibri" panose="020F0502020204030204" pitchFamily="34" charset="0"/>
                <a:cs typeface="Arial" panose="020B0604020202020204" pitchFamily="34" charset="0"/>
              </a:rPr>
              <a:t>buyer</a:t>
            </a:r>
            <a:endParaRPr lang="fi-FI" sz="2000" dirty="0">
              <a:latin typeface="Palatino Linotype" panose="02040502050505030304" pitchFamily="18" charset="0"/>
              <a:ea typeface="Calibri" panose="020F0502020204030204" pitchFamily="34" charset="0"/>
            </a:endParaRPr>
          </a:p>
          <a:p>
            <a:r>
              <a:rPr lang="fi-FI" sz="2000" dirty="0" err="1" smtClean="0">
                <a:latin typeface="Palatino Linotype" panose="02040502050505030304" pitchFamily="18" charset="0"/>
              </a:rPr>
              <a:t>What</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are</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doing</a:t>
            </a:r>
            <a:r>
              <a:rPr lang="fi-FI" sz="2000" dirty="0" smtClean="0">
                <a:latin typeface="Palatino Linotype" panose="02040502050505030304" pitchFamily="18" charset="0"/>
              </a:rPr>
              <a:t> in the </a:t>
            </a:r>
            <a:r>
              <a:rPr lang="fi-FI" sz="2000" dirty="0" err="1" smtClean="0">
                <a:latin typeface="Palatino Linotype" panose="02040502050505030304" pitchFamily="18" charset="0"/>
              </a:rPr>
              <a:t>company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Do</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all</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need</a:t>
            </a:r>
            <a:r>
              <a:rPr lang="fi-FI" sz="2000" dirty="0" smtClean="0">
                <a:latin typeface="Palatino Linotype" panose="02040502050505030304" pitchFamily="18" charset="0"/>
              </a:rPr>
              <a:t> to </a:t>
            </a:r>
            <a:r>
              <a:rPr lang="fi-FI" sz="2000" dirty="0" err="1" smtClean="0">
                <a:latin typeface="Palatino Linotype" panose="02040502050505030304" pitchFamily="18" charset="0"/>
              </a:rPr>
              <a:t>know</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about</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properties</a:t>
            </a:r>
            <a:r>
              <a:rPr lang="fi-FI" sz="2000" dirty="0" smtClean="0">
                <a:latin typeface="Palatino Linotype" panose="02040502050505030304" pitchFamily="18" charset="0"/>
              </a:rPr>
              <a:t> of </a:t>
            </a:r>
            <a:r>
              <a:rPr lang="fi-FI" sz="2000" dirty="0" err="1" smtClean="0">
                <a:latin typeface="Palatino Linotype" panose="02040502050505030304" pitchFamily="18" charset="0"/>
              </a:rPr>
              <a:t>metals</a:t>
            </a:r>
            <a:r>
              <a:rPr lang="fi-FI" sz="2000" dirty="0" smtClean="0">
                <a:latin typeface="Palatino Linotype" panose="02040502050505030304" pitchFamily="18" charset="0"/>
              </a:rPr>
              <a:t>? What </a:t>
            </a:r>
            <a:r>
              <a:rPr lang="fi-FI" sz="2000" dirty="0" err="1" smtClean="0">
                <a:latin typeface="Palatino Linotype" panose="02040502050505030304" pitchFamily="18" charset="0"/>
              </a:rPr>
              <a:t>skills</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need</a:t>
            </a:r>
            <a:r>
              <a:rPr lang="fi-FI" sz="2000" dirty="0" smtClean="0">
                <a:latin typeface="Palatino Linotype" panose="02040502050505030304" pitchFamily="18" charset="0"/>
              </a:rPr>
              <a:t> to </a:t>
            </a:r>
            <a:r>
              <a:rPr lang="fi-FI" sz="2000" dirty="0" err="1" smtClean="0">
                <a:latin typeface="Palatino Linotype" panose="02040502050505030304" pitchFamily="18" charset="0"/>
              </a:rPr>
              <a:t>have</a:t>
            </a:r>
            <a:r>
              <a:rPr lang="fi-FI" sz="2000" dirty="0" smtClean="0">
                <a:latin typeface="Palatino Linotype" panose="02040502050505030304" pitchFamily="18" charset="0"/>
              </a:rPr>
              <a:t>? Listen?</a:t>
            </a:r>
            <a:endParaRPr lang="fi-FI" sz="2000" dirty="0">
              <a:latin typeface="Palatino Linotype" panose="02040502050505030304" pitchFamily="18" charset="0"/>
            </a:endParaRPr>
          </a:p>
        </p:txBody>
      </p:sp>
      <p:sp>
        <p:nvSpPr>
          <p:cNvPr id="9" name="TextBox 8"/>
          <p:cNvSpPr txBox="1"/>
          <p:nvPr/>
        </p:nvSpPr>
        <p:spPr>
          <a:xfrm>
            <a:off x="325623" y="305471"/>
            <a:ext cx="9130145" cy="1600438"/>
          </a:xfrm>
          <a:prstGeom prst="rect">
            <a:avLst/>
          </a:prstGeom>
          <a:noFill/>
        </p:spPr>
        <p:txBody>
          <a:bodyPr wrap="square" rtlCol="0">
            <a:spAutoFit/>
          </a:bodyPr>
          <a:lstStyle/>
          <a:p>
            <a:r>
              <a:rPr lang="fi-FI" sz="2000" dirty="0" err="1" smtClean="0">
                <a:latin typeface="Palatino Linotype" panose="02040502050505030304" pitchFamily="18" charset="0"/>
              </a:rPr>
              <a:t>Think</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about</a:t>
            </a:r>
            <a:endParaRPr lang="fi-FI" sz="2000" dirty="0" smtClean="0">
              <a:latin typeface="Palatino Linotype" panose="02040502050505030304" pitchFamily="18" charset="0"/>
            </a:endParaRPr>
          </a:p>
          <a:p>
            <a:pPr marL="285750" indent="-285750">
              <a:buFont typeface="Arial" panose="020B0604020202020204" pitchFamily="34" charset="0"/>
              <a:buChar char="•"/>
            </a:pPr>
            <a:r>
              <a:rPr lang="fi-FI" sz="2000" dirty="0" smtClean="0">
                <a:latin typeface="Palatino Linotype" panose="02040502050505030304" pitchFamily="18" charset="0"/>
              </a:rPr>
              <a:t>What </a:t>
            </a:r>
            <a:r>
              <a:rPr lang="fi-FI" sz="2000" dirty="0" err="1" smtClean="0">
                <a:latin typeface="Palatino Linotype" panose="02040502050505030304" pitchFamily="18" charset="0"/>
              </a:rPr>
              <a:t>happens</a:t>
            </a:r>
            <a:r>
              <a:rPr lang="fi-FI" sz="2000" dirty="0" smtClean="0">
                <a:latin typeface="Palatino Linotype" panose="02040502050505030304" pitchFamily="18" charset="0"/>
              </a:rPr>
              <a:t> to </a:t>
            </a:r>
            <a:r>
              <a:rPr lang="fi-FI" sz="2000" dirty="0" err="1" smtClean="0">
                <a:latin typeface="Palatino Linotype" panose="02040502050505030304" pitchFamily="18" charset="0"/>
              </a:rPr>
              <a:t>metals</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when</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are</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heated</a:t>
            </a:r>
            <a:r>
              <a:rPr lang="fi-FI" sz="2000" dirty="0" smtClean="0">
                <a:latin typeface="Palatino Linotype" panose="02040502050505030304" pitchFamily="18" charset="0"/>
              </a:rPr>
              <a:t>?</a:t>
            </a:r>
          </a:p>
          <a:p>
            <a:pPr marL="285750" indent="-285750">
              <a:buFont typeface="Arial" panose="020B0604020202020204" pitchFamily="34" charset="0"/>
              <a:buChar char="•"/>
            </a:pPr>
            <a:r>
              <a:rPr lang="fi-FI" sz="2000" dirty="0" smtClean="0">
                <a:latin typeface="Palatino Linotype" panose="02040502050505030304" pitchFamily="18" charset="0"/>
              </a:rPr>
              <a:t>How </a:t>
            </a:r>
            <a:r>
              <a:rPr lang="fi-FI" sz="2000" dirty="0" err="1" smtClean="0">
                <a:latin typeface="Palatino Linotype" panose="02040502050505030304" pitchFamily="18" charset="0"/>
              </a:rPr>
              <a:t>thermal</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expansion</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should</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be</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considered</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when</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working</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with</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metals</a:t>
            </a:r>
            <a:r>
              <a:rPr lang="fi-FI" sz="2000" dirty="0" smtClean="0">
                <a:latin typeface="Palatino Linotype" panose="02040502050505030304" pitchFamily="18" charset="0"/>
              </a:rPr>
              <a:t>?</a:t>
            </a:r>
          </a:p>
          <a:p>
            <a:pPr marL="285750" indent="-285750">
              <a:buFont typeface="Arial" panose="020B0604020202020204" pitchFamily="34" charset="0"/>
              <a:buChar char="•"/>
            </a:pPr>
            <a:r>
              <a:rPr lang="fi-FI" sz="2000" dirty="0" err="1" smtClean="0">
                <a:latin typeface="Palatino Linotype" panose="02040502050505030304" pitchFamily="18" charset="0"/>
              </a:rPr>
              <a:t>Why</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thermal</a:t>
            </a:r>
            <a:r>
              <a:rPr lang="fi-FI" sz="2000" dirty="0" smtClean="0">
                <a:latin typeface="Palatino Linotype" panose="02040502050505030304" pitchFamily="18" charset="0"/>
              </a:rPr>
              <a:t> </a:t>
            </a:r>
            <a:r>
              <a:rPr lang="fi-FI" sz="2000" dirty="0" err="1" smtClean="0">
                <a:latin typeface="Palatino Linotype" panose="02040502050505030304" pitchFamily="18" charset="0"/>
              </a:rPr>
              <a:t>expansion</a:t>
            </a:r>
            <a:r>
              <a:rPr lang="fi-FI" sz="2000" dirty="0" smtClean="0">
                <a:latin typeface="Palatino Linotype" panose="02040502050505030304" pitchFamily="18" charset="0"/>
              </a:rPr>
              <a:t> is </a:t>
            </a:r>
            <a:r>
              <a:rPr lang="fi-FI" sz="2000" dirty="0" err="1" smtClean="0">
                <a:latin typeface="Palatino Linotype" panose="02040502050505030304" pitchFamily="18" charset="0"/>
              </a:rPr>
              <a:t>significant</a:t>
            </a:r>
            <a:r>
              <a:rPr lang="fi-FI" sz="2000" dirty="0">
                <a:latin typeface="Palatino Linotype" panose="02040502050505030304" pitchFamily="18" charset="0"/>
              </a:rPr>
              <a:t>?</a:t>
            </a:r>
            <a:endParaRPr lang="fi-FI" sz="2000" dirty="0" smtClean="0">
              <a:latin typeface="Palatino Linotype" panose="02040502050505030304" pitchFamily="18" charset="0"/>
            </a:endParaRPr>
          </a:p>
          <a:p>
            <a:pPr marL="285750" indent="-285750">
              <a:buFont typeface="Arial" panose="020B0604020202020204" pitchFamily="34" charset="0"/>
              <a:buChar char="•"/>
            </a:pPr>
            <a:endParaRPr lang="fi-FI" dirty="0"/>
          </a:p>
        </p:txBody>
      </p:sp>
      <p:pic>
        <p:nvPicPr>
          <p:cNvPr id="7" name="Picture 6" descr="C:\Users\kvaanane\Desktop\Multico_sininen-teksti-RGB.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74920" y="5620429"/>
            <a:ext cx="2837815" cy="885825"/>
          </a:xfrm>
          <a:prstGeom prst="rect">
            <a:avLst/>
          </a:prstGeom>
          <a:noFill/>
          <a:ln>
            <a:noFill/>
          </a:ln>
        </p:spPr>
      </p:pic>
    </p:spTree>
    <p:extLst>
      <p:ext uri="{BB962C8B-B14F-4D97-AF65-F5344CB8AC3E}">
        <p14:creationId xmlns:p14="http://schemas.microsoft.com/office/powerpoint/2010/main" val="39635338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4656" y="103861"/>
            <a:ext cx="10515600" cy="1325563"/>
          </a:xfrm>
        </p:spPr>
        <p:txBody>
          <a:bodyPr/>
          <a:lstStyle/>
          <a:p>
            <a:r>
              <a:rPr lang="fi-FI" dirty="0" err="1" smtClean="0">
                <a:latin typeface="Palatino Linotype" panose="02040502050505030304" pitchFamily="18" charset="0"/>
              </a:rPr>
              <a:t>Calibrator</a:t>
            </a:r>
            <a:r>
              <a:rPr lang="fi-FI" dirty="0" smtClean="0">
                <a:latin typeface="Palatino Linotype" panose="02040502050505030304" pitchFamily="18" charset="0"/>
              </a:rPr>
              <a:t>,</a:t>
            </a:r>
            <a:br>
              <a:rPr lang="fi-FI" dirty="0" smtClean="0">
                <a:latin typeface="Palatino Linotype" panose="02040502050505030304" pitchFamily="18" charset="0"/>
              </a:rPr>
            </a:br>
            <a:r>
              <a:rPr lang="fi-FI" dirty="0" smtClean="0">
                <a:latin typeface="Palatino Linotype" panose="02040502050505030304" pitchFamily="18" charset="0"/>
              </a:rPr>
              <a:t>Savonlinna Works Oy</a:t>
            </a:r>
            <a:endParaRPr lang="fi-FI" dirty="0">
              <a:latin typeface="Palatino Linotype" panose="02040502050505030304" pitchFamily="18" charset="0"/>
            </a:endParaRPr>
          </a:p>
        </p:txBody>
      </p:sp>
      <p:sp>
        <p:nvSpPr>
          <p:cNvPr id="3" name="Content Placeholder 2"/>
          <p:cNvSpPr>
            <a:spLocks noGrp="1"/>
          </p:cNvSpPr>
          <p:nvPr>
            <p:ph idx="1"/>
          </p:nvPr>
        </p:nvSpPr>
        <p:spPr>
          <a:xfrm>
            <a:off x="838200" y="1805955"/>
            <a:ext cx="5967714" cy="4351338"/>
          </a:xfrm>
        </p:spPr>
        <p:txBody>
          <a:bodyPr>
            <a:noAutofit/>
          </a:bodyPr>
          <a:lstStyle/>
          <a:p>
            <a:pPr marL="0" indent="0">
              <a:buNone/>
            </a:pPr>
            <a:r>
              <a:rPr lang="en-US" sz="1400" dirty="0">
                <a:latin typeface="Palatino Linotype" panose="02040502050505030304" pitchFamily="18" charset="0"/>
              </a:rPr>
              <a:t>I am a technician by training, but after employment I have specialized in courses selected together with employers. The last one is a vocational degree of measuring and calibrating. My job changes continuously depending on orders. The most important duties I have are maintaining, calibrating and checking the scales of measuring equipment. Sometimes I have to help with measuring and quality control.</a:t>
            </a:r>
            <a:endParaRPr lang="fi-FI" sz="1400" dirty="0">
              <a:latin typeface="Palatino Linotype" panose="02040502050505030304" pitchFamily="18" charset="0"/>
            </a:endParaRPr>
          </a:p>
          <a:p>
            <a:pPr marL="0" indent="0">
              <a:buNone/>
            </a:pPr>
            <a:r>
              <a:rPr lang="en-US" sz="1400" dirty="0" smtClean="0">
                <a:latin typeface="Palatino Linotype" panose="02040502050505030304" pitchFamily="18" charset="0"/>
              </a:rPr>
              <a:t>My work is mostly independent but communication skills are important to receive information from the end-users of equipment and to deliver information towards superiors and foremen. Having good language skills are beneficial as the general language of measuring equipment is English. In my work I need skills as mathematics to calculate measurement uncertainties, physics, knowledge of materials and knowledge of measuring. I also need manual skills and handicraft skills because measuring equipment could be complicated and need to be modified for difficult measurements. I am expected to be extremely accurate and precise in my work. Measuring equipment has to work on accuracy of micrometer (one thousandth of a millimeter) so none of the working stages fails. </a:t>
            </a:r>
            <a:endParaRPr lang="fi-FI" sz="1400" dirty="0" smtClean="0">
              <a:latin typeface="Palatino Linotype" panose="02040502050505030304" pitchFamily="18" charset="0"/>
            </a:endParaRPr>
          </a:p>
          <a:p>
            <a:pPr marL="0" indent="0">
              <a:buNone/>
            </a:pPr>
            <a:r>
              <a:rPr lang="en-US" sz="1400" dirty="0" smtClean="0">
                <a:latin typeface="Palatino Linotype" panose="02040502050505030304" pitchFamily="18" charset="0"/>
              </a:rPr>
              <a:t>In my opinion the most interesting duties are exploring new measuring techniques and finding out material compositions. Even though I like calibrating measuring equipment it can get quite boring if you only check out the equipment for eight straight hours. Challenging part is measuring huge objects accurately. There you have to take into account many different things, such as environment and equipment positioning.</a:t>
            </a:r>
            <a:endParaRPr lang="fi-FI" sz="1400" dirty="0" smtClean="0">
              <a:latin typeface="Palatino Linotype" panose="02040502050505030304" pitchFamily="18" charset="0"/>
            </a:endParaRPr>
          </a:p>
          <a:p>
            <a:pPr marL="0" indent="0">
              <a:buNone/>
            </a:pPr>
            <a:endParaRPr lang="fi-FI" sz="1400" dirty="0"/>
          </a:p>
        </p:txBody>
      </p:sp>
      <p:pic>
        <p:nvPicPr>
          <p:cNvPr id="5" name="Picture 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6551268" y="4315813"/>
            <a:ext cx="2728445" cy="2046334"/>
          </a:xfrm>
          <a:prstGeom prst="rect">
            <a:avLst/>
          </a:prstGeom>
        </p:spPr>
      </p:pic>
      <p:pic>
        <p:nvPicPr>
          <p:cNvPr id="4" name="Calibrator">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838200" y="1291122"/>
            <a:ext cx="609600" cy="609600"/>
          </a:xfrm>
          <a:prstGeom prst="rect">
            <a:avLst/>
          </a:prstGeom>
        </p:spPr>
      </p:pic>
      <p:pic>
        <p:nvPicPr>
          <p:cNvPr id="6" name="Calibration_english">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6892323" y="-1"/>
            <a:ext cx="5299677" cy="3974758"/>
          </a:xfrm>
          <a:prstGeom prst="rect">
            <a:avLst/>
          </a:prstGeom>
        </p:spPr>
      </p:pic>
      <p:pic>
        <p:nvPicPr>
          <p:cNvPr id="7" name="Picture 6" descr="C:\Users\kvaanane\Desktop\Multico_sininen-teksti-RGB.jpg"/>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354185" y="4264655"/>
            <a:ext cx="2837815" cy="885825"/>
          </a:xfrm>
          <a:prstGeom prst="rect">
            <a:avLst/>
          </a:prstGeom>
          <a:noFill/>
          <a:ln>
            <a:noFill/>
          </a:ln>
        </p:spPr>
      </p:pic>
    </p:spTree>
    <p:extLst>
      <p:ext uri="{BB962C8B-B14F-4D97-AF65-F5344CB8AC3E}">
        <p14:creationId xmlns:p14="http://schemas.microsoft.com/office/powerpoint/2010/main" val="117849825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17890"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video>
              <p:cMediaNode vol="80000">
                <p:cTn id="13" fill="hold" display="0">
                  <p:stCondLst>
                    <p:cond delay="indefinite"/>
                  </p:stCondLst>
                </p:cTn>
                <p:tgtEl>
                  <p:spTgt spid="6"/>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95262"/>
            <a:ext cx="10515600" cy="1325563"/>
          </a:xfrm>
        </p:spPr>
        <p:txBody>
          <a:bodyPr/>
          <a:lstStyle/>
          <a:p>
            <a:r>
              <a:rPr lang="fi-FI" dirty="0" smtClean="0">
                <a:latin typeface="Palatino Linotype" panose="02040502050505030304" pitchFamily="18" charset="0"/>
              </a:rPr>
              <a:t>NC-</a:t>
            </a:r>
            <a:r>
              <a:rPr lang="fi-FI" dirty="0" err="1" smtClean="0">
                <a:latin typeface="Palatino Linotype" panose="02040502050505030304" pitchFamily="18" charset="0"/>
              </a:rPr>
              <a:t>Machinist</a:t>
            </a:r>
            <a:r>
              <a:rPr lang="fi-FI" dirty="0" smtClean="0">
                <a:latin typeface="Palatino Linotype" panose="02040502050505030304" pitchFamily="18" charset="0"/>
              </a:rPr>
              <a:t>, Savonlinna Works Oy</a:t>
            </a:r>
            <a:endParaRPr lang="fi-FI" dirty="0">
              <a:latin typeface="Palatino Linotype" panose="02040502050505030304" pitchFamily="18" charset="0"/>
            </a:endParaRPr>
          </a:p>
        </p:txBody>
      </p:sp>
      <p:sp>
        <p:nvSpPr>
          <p:cNvPr id="3" name="Content Placeholder 2"/>
          <p:cNvSpPr>
            <a:spLocks noGrp="1"/>
          </p:cNvSpPr>
          <p:nvPr>
            <p:ph idx="1"/>
          </p:nvPr>
        </p:nvSpPr>
        <p:spPr>
          <a:xfrm>
            <a:off x="838200" y="1792967"/>
            <a:ext cx="10944828" cy="4351338"/>
          </a:xfrm>
        </p:spPr>
        <p:txBody>
          <a:bodyPr>
            <a:normAutofit fontScale="92500" lnSpcReduction="10000"/>
          </a:bodyPr>
          <a:lstStyle/>
          <a:p>
            <a:pPr marL="0" indent="0">
              <a:buNone/>
            </a:pPr>
            <a:r>
              <a:rPr lang="en-US" sz="1800" dirty="0">
                <a:latin typeface="Palatino Linotype" panose="02040502050505030304" pitchFamily="18" charset="0"/>
              </a:rPr>
              <a:t>I have performed a machinery and metalwork qualification in vocational school and I specialized in machining. In my current job I use and maintain computer aided NC-milling machines (numerical control). When the machine gets the item or section ready I have to change the machines settings and program to match the next stage or item. Sometimes we have to fix or modify the program the machine is running. When the item is ready we check it for possible manufacturing faults. We clean our own workstations as the cleaners are not allowed to visit them for security reasons. Work is changing all the time as we shift around different machines.</a:t>
            </a:r>
            <a:endParaRPr lang="fi-FI" sz="1800" dirty="0">
              <a:latin typeface="Palatino Linotype" panose="02040502050505030304" pitchFamily="18" charset="0"/>
            </a:endParaRPr>
          </a:p>
          <a:p>
            <a:pPr marL="0" indent="0">
              <a:buNone/>
            </a:pPr>
            <a:r>
              <a:rPr lang="en-US" sz="1800" dirty="0" smtClean="0">
                <a:latin typeface="Palatino Linotype" panose="02040502050505030304" pitchFamily="18" charset="0"/>
              </a:rPr>
              <a:t>We </a:t>
            </a:r>
            <a:r>
              <a:rPr lang="en-US" sz="1800" dirty="0">
                <a:latin typeface="Palatino Linotype" panose="02040502050505030304" pitchFamily="18" charset="0"/>
              </a:rPr>
              <a:t>work in three shifts so the teamwork skills are important to pass information between the shifts. I think it is important to be protean so I can easily move between different workstations and duties. Good language skills are important since the corporations official language is English. Three-dimensional perception helps me read and understand the NC-code and program. In my work I need basic knowledge of programming, mathematics, physics and knowledge of materials, theory of machinery, basic operational principles of NC-milling and knowledge of measuring. I couldn’t cope with my work without manual and handicraft skills or eye-hand coordination.</a:t>
            </a:r>
            <a:endParaRPr lang="fi-FI" sz="1800" dirty="0">
              <a:latin typeface="Palatino Linotype" panose="02040502050505030304" pitchFamily="18" charset="0"/>
            </a:endParaRPr>
          </a:p>
          <a:p>
            <a:pPr marL="0" indent="0">
              <a:buNone/>
            </a:pPr>
            <a:r>
              <a:rPr lang="en-US" sz="1800" dirty="0" smtClean="0">
                <a:latin typeface="Palatino Linotype" panose="02040502050505030304" pitchFamily="18" charset="0"/>
              </a:rPr>
              <a:t>I </a:t>
            </a:r>
            <a:r>
              <a:rPr lang="en-US" sz="1800" dirty="0">
                <a:latin typeface="Palatino Linotype" panose="02040502050505030304" pitchFamily="18" charset="0"/>
              </a:rPr>
              <a:t>think the most interesting duties I have are milling different types of items and solving problems in the programs and codes. I also really like shifting between different types of works. In these assignments I learn a lot from NC-programming and machines itself. Learning is endless. The most challenging part of my job is solving those problems. I like my job. The salary is good and the duties mostly interesting. I can’t complain about my bosses either.</a:t>
            </a:r>
            <a:endParaRPr lang="fi-FI" sz="1800" dirty="0">
              <a:latin typeface="Palatino Linotype" panose="02040502050505030304" pitchFamily="18" charset="0"/>
            </a:endParaRPr>
          </a:p>
          <a:p>
            <a:pPr marL="0" indent="0">
              <a:lnSpc>
                <a:spcPct val="107000"/>
              </a:lnSpc>
              <a:spcAft>
                <a:spcPts val="0"/>
              </a:spcAft>
              <a:buNone/>
            </a:pPr>
            <a:endParaRPr lang="fi-FI"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fi-FI" dirty="0"/>
          </a:p>
        </p:txBody>
      </p:sp>
      <p:pic>
        <p:nvPicPr>
          <p:cNvPr id="4" name="NC-machinis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939114" y="1161595"/>
            <a:ext cx="609600" cy="609600"/>
          </a:xfrm>
          <a:prstGeom prst="rect">
            <a:avLst/>
          </a:prstGeom>
        </p:spPr>
      </p:pic>
      <p:pic>
        <p:nvPicPr>
          <p:cNvPr id="5" name="Picture 4" descr="C:\Users\kvaanane\Desktop\Multico_sininen-teksti-RGB.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8200" y="5827258"/>
            <a:ext cx="2837815" cy="885825"/>
          </a:xfrm>
          <a:prstGeom prst="rect">
            <a:avLst/>
          </a:prstGeom>
          <a:noFill/>
          <a:ln>
            <a:noFill/>
          </a:ln>
        </p:spPr>
      </p:pic>
    </p:spTree>
    <p:extLst>
      <p:ext uri="{BB962C8B-B14F-4D97-AF65-F5344CB8AC3E}">
        <p14:creationId xmlns:p14="http://schemas.microsoft.com/office/powerpoint/2010/main" val="38092906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753"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12721"/>
            <a:ext cx="10515600" cy="1325563"/>
          </a:xfrm>
        </p:spPr>
        <p:txBody>
          <a:bodyPr>
            <a:normAutofit/>
          </a:bodyPr>
          <a:lstStyle/>
          <a:p>
            <a:r>
              <a:rPr lang="fi-FI" sz="3600" b="1" dirty="0" smtClean="0">
                <a:latin typeface="Palatino Linotype" panose="02040502050505030304" pitchFamily="18" charset="0"/>
              </a:rPr>
              <a:t>Mission: </a:t>
            </a:r>
            <a:r>
              <a:rPr lang="fi-FI" sz="3600" b="1" dirty="0" err="1" smtClean="0">
                <a:latin typeface="Palatino Linotype" panose="02040502050505030304" pitchFamily="18" charset="0"/>
              </a:rPr>
              <a:t>Examine</a:t>
            </a:r>
            <a:r>
              <a:rPr lang="fi-FI" sz="3600" b="1" dirty="0" smtClean="0">
                <a:latin typeface="Palatino Linotype" panose="02040502050505030304" pitchFamily="18" charset="0"/>
              </a:rPr>
              <a:t> </a:t>
            </a:r>
            <a:r>
              <a:rPr lang="fi-FI" sz="3600" b="1" dirty="0" err="1" smtClean="0">
                <a:latin typeface="Palatino Linotype" panose="02040502050505030304" pitchFamily="18" charset="0"/>
              </a:rPr>
              <a:t>the</a:t>
            </a:r>
            <a:r>
              <a:rPr lang="fi-FI" sz="3600" b="1" dirty="0" smtClean="0">
                <a:latin typeface="Palatino Linotype" panose="02040502050505030304" pitchFamily="18" charset="0"/>
              </a:rPr>
              <a:t> </a:t>
            </a:r>
            <a:r>
              <a:rPr lang="fi-FI" sz="3600" b="1" dirty="0" err="1" smtClean="0">
                <a:latin typeface="Palatino Linotype" panose="02040502050505030304" pitchFamily="18" charset="0"/>
              </a:rPr>
              <a:t>metal</a:t>
            </a:r>
            <a:r>
              <a:rPr lang="fi-FI" sz="3600" b="1" dirty="0" smtClean="0">
                <a:latin typeface="Palatino Linotype" panose="02040502050505030304" pitchFamily="18" charset="0"/>
              </a:rPr>
              <a:t> </a:t>
            </a:r>
            <a:r>
              <a:rPr lang="fi-FI" sz="3600" b="1" dirty="0" err="1" smtClean="0">
                <a:latin typeface="Palatino Linotype" panose="02040502050505030304" pitchFamily="18" charset="0"/>
              </a:rPr>
              <a:t>pipes</a:t>
            </a:r>
            <a:endParaRPr lang="fi-FI" sz="3600" b="1" dirty="0">
              <a:latin typeface="Palatino Linotype" panose="02040502050505030304" pitchFamily="18" charset="0"/>
            </a:endParaRPr>
          </a:p>
        </p:txBody>
      </p:sp>
      <p:sp>
        <p:nvSpPr>
          <p:cNvPr id="3" name="Content Placeholder 2"/>
          <p:cNvSpPr>
            <a:spLocks noGrp="1"/>
          </p:cNvSpPr>
          <p:nvPr>
            <p:ph idx="1"/>
          </p:nvPr>
        </p:nvSpPr>
        <p:spPr>
          <a:xfrm>
            <a:off x="838200" y="1520822"/>
            <a:ext cx="10515600" cy="4351338"/>
          </a:xfrm>
        </p:spPr>
        <p:txBody>
          <a:bodyPr>
            <a:normAutofit/>
          </a:bodyPr>
          <a:lstStyle/>
          <a:p>
            <a:pPr>
              <a:spcBef>
                <a:spcPts val="600"/>
              </a:spcBef>
            </a:pPr>
            <a:r>
              <a:rPr lang="fi-FI" dirty="0" err="1" smtClean="0">
                <a:latin typeface="Palatino Linotype" panose="02040502050505030304" pitchFamily="18" charset="0"/>
              </a:rPr>
              <a:t>Take</a:t>
            </a:r>
            <a:r>
              <a:rPr lang="fi-FI" dirty="0" smtClean="0">
                <a:latin typeface="Palatino Linotype" panose="02040502050505030304" pitchFamily="18" charset="0"/>
              </a:rPr>
              <a:t> </a:t>
            </a:r>
            <a:r>
              <a:rPr lang="fi-FI" dirty="0" err="1" smtClean="0">
                <a:latin typeface="Palatino Linotype" panose="02040502050505030304" pitchFamily="18" charset="0"/>
              </a:rPr>
              <a:t>your</a:t>
            </a:r>
            <a:r>
              <a:rPr lang="fi-FI" dirty="0" smtClean="0">
                <a:latin typeface="Palatino Linotype" panose="02040502050505030304" pitchFamily="18" charset="0"/>
              </a:rPr>
              <a:t> </a:t>
            </a:r>
            <a:r>
              <a:rPr lang="fi-FI" dirty="0" err="1" smtClean="0">
                <a:latin typeface="Palatino Linotype" panose="02040502050505030304" pitchFamily="18" charset="0"/>
              </a:rPr>
              <a:t>task</a:t>
            </a:r>
            <a:r>
              <a:rPr lang="fi-FI" dirty="0" smtClean="0">
                <a:latin typeface="Palatino Linotype" panose="02040502050505030304" pitchFamily="18" charset="0"/>
              </a:rPr>
              <a:t> to </a:t>
            </a:r>
            <a:r>
              <a:rPr lang="fi-FI" dirty="0" err="1" smtClean="0">
                <a:latin typeface="Palatino Linotype" panose="02040502050505030304" pitchFamily="18" charset="0"/>
              </a:rPr>
              <a:t>examine</a:t>
            </a:r>
            <a:r>
              <a:rPr lang="fi-FI" dirty="0" smtClean="0">
                <a:latin typeface="Palatino Linotype" panose="02040502050505030304" pitchFamily="18" charset="0"/>
              </a:rPr>
              <a:t> </a:t>
            </a:r>
            <a:r>
              <a:rPr lang="fi-FI" dirty="0" err="1" smtClean="0">
                <a:latin typeface="Palatino Linotype" panose="02040502050505030304" pitchFamily="18" charset="0"/>
              </a:rPr>
              <a:t>pipes</a:t>
            </a:r>
            <a:r>
              <a:rPr lang="fi-FI" dirty="0" smtClean="0">
                <a:latin typeface="Palatino Linotype" panose="02040502050505030304" pitchFamily="18" charset="0"/>
              </a:rPr>
              <a:t> </a:t>
            </a:r>
            <a:r>
              <a:rPr lang="fi-FI" dirty="0" err="1" smtClean="0">
                <a:latin typeface="Palatino Linotype" panose="02040502050505030304" pitchFamily="18" charset="0"/>
              </a:rPr>
              <a:t>found</a:t>
            </a:r>
            <a:r>
              <a:rPr lang="fi-FI" dirty="0" smtClean="0">
                <a:latin typeface="Palatino Linotype" panose="02040502050505030304" pitchFamily="18" charset="0"/>
              </a:rPr>
              <a:t> in the </a:t>
            </a:r>
            <a:r>
              <a:rPr lang="fi-FI" dirty="0" err="1" smtClean="0">
                <a:latin typeface="Palatino Linotype" panose="02040502050505030304" pitchFamily="18" charset="0"/>
              </a:rPr>
              <a:t>warehouse</a:t>
            </a:r>
            <a:r>
              <a:rPr lang="fi-FI" dirty="0" smtClean="0">
                <a:latin typeface="Palatino Linotype" panose="02040502050505030304" pitchFamily="18" charset="0"/>
              </a:rPr>
              <a:t> </a:t>
            </a:r>
            <a:r>
              <a:rPr lang="fi-FI" dirty="0" err="1" smtClean="0">
                <a:latin typeface="Palatino Linotype" panose="02040502050505030304" pitchFamily="18" charset="0"/>
              </a:rPr>
              <a:t>inventory</a:t>
            </a:r>
            <a:r>
              <a:rPr lang="fi-FI" dirty="0">
                <a:latin typeface="Palatino Linotype" panose="02040502050505030304" pitchFamily="18" charset="0"/>
              </a:rPr>
              <a:t> </a:t>
            </a:r>
            <a:r>
              <a:rPr lang="fi-FI" dirty="0" err="1" smtClean="0">
                <a:latin typeface="Palatino Linotype" panose="02040502050505030304" pitchFamily="18" charset="0"/>
              </a:rPr>
              <a:t>so</a:t>
            </a:r>
            <a:r>
              <a:rPr lang="fi-FI" dirty="0" smtClean="0">
                <a:latin typeface="Palatino Linotype" panose="02040502050505030304" pitchFamily="18" charset="0"/>
              </a:rPr>
              <a:t> </a:t>
            </a:r>
            <a:r>
              <a:rPr lang="fi-FI" dirty="0" err="1" smtClean="0">
                <a:latin typeface="Palatino Linotype" panose="02040502050505030304" pitchFamily="18" charset="0"/>
              </a:rPr>
              <a:t>they</a:t>
            </a:r>
            <a:r>
              <a:rPr lang="fi-FI" dirty="0" smtClean="0">
                <a:latin typeface="Palatino Linotype" panose="02040502050505030304" pitchFamily="18" charset="0"/>
              </a:rPr>
              <a:t> </a:t>
            </a:r>
            <a:r>
              <a:rPr lang="fi-FI" dirty="0" err="1" smtClean="0">
                <a:latin typeface="Palatino Linotype" panose="02040502050505030304" pitchFamily="18" charset="0"/>
              </a:rPr>
              <a:t>can</a:t>
            </a:r>
            <a:r>
              <a:rPr lang="fi-FI" dirty="0" smtClean="0">
                <a:latin typeface="Palatino Linotype" panose="02040502050505030304" pitchFamily="18" charset="0"/>
              </a:rPr>
              <a:t> </a:t>
            </a:r>
            <a:r>
              <a:rPr lang="fi-FI" dirty="0" err="1" smtClean="0">
                <a:latin typeface="Palatino Linotype" panose="02040502050505030304" pitchFamily="18" charset="0"/>
              </a:rPr>
              <a:t>be</a:t>
            </a:r>
            <a:r>
              <a:rPr lang="fi-FI" dirty="0" smtClean="0">
                <a:latin typeface="Palatino Linotype" panose="02040502050505030304" pitchFamily="18" charset="0"/>
              </a:rPr>
              <a:t> </a:t>
            </a:r>
            <a:r>
              <a:rPr lang="fi-FI" dirty="0" err="1" smtClean="0">
                <a:latin typeface="Palatino Linotype" panose="02040502050505030304" pitchFamily="18" charset="0"/>
              </a:rPr>
              <a:t>used</a:t>
            </a:r>
            <a:r>
              <a:rPr lang="fi-FI" dirty="0" smtClean="0">
                <a:latin typeface="Palatino Linotype" panose="02040502050505030304" pitchFamily="18" charset="0"/>
              </a:rPr>
              <a:t> </a:t>
            </a:r>
            <a:r>
              <a:rPr lang="fi-FI" dirty="0" err="1" smtClean="0">
                <a:latin typeface="Palatino Linotype" panose="02040502050505030304" pitchFamily="18" charset="0"/>
              </a:rPr>
              <a:t>correctly</a:t>
            </a:r>
            <a:r>
              <a:rPr lang="fi-FI" dirty="0" smtClean="0">
                <a:latin typeface="Palatino Linotype" panose="02040502050505030304" pitchFamily="18" charset="0"/>
              </a:rPr>
              <a:t> on the </a:t>
            </a:r>
            <a:r>
              <a:rPr lang="fi-FI" dirty="0" err="1" smtClean="0">
                <a:latin typeface="Palatino Linotype" panose="02040502050505030304" pitchFamily="18" charset="0"/>
              </a:rPr>
              <a:t>next</a:t>
            </a:r>
            <a:r>
              <a:rPr lang="fi-FI" dirty="0" smtClean="0">
                <a:latin typeface="Palatino Linotype" panose="02040502050505030304" pitchFamily="18" charset="0"/>
              </a:rPr>
              <a:t> </a:t>
            </a:r>
            <a:r>
              <a:rPr lang="fi-FI" dirty="0" err="1" smtClean="0">
                <a:latin typeface="Palatino Linotype" panose="02040502050505030304" pitchFamily="18" charset="0"/>
              </a:rPr>
              <a:t>orders</a:t>
            </a:r>
            <a:r>
              <a:rPr lang="fi-FI" dirty="0" smtClean="0">
                <a:latin typeface="Palatino Linotype" panose="02040502050505030304" pitchFamily="18" charset="0"/>
              </a:rPr>
              <a:t>.</a:t>
            </a:r>
          </a:p>
          <a:p>
            <a:pPr>
              <a:spcBef>
                <a:spcPts val="600"/>
              </a:spcBef>
            </a:pPr>
            <a:endParaRPr lang="fi-FI" dirty="0" smtClean="0">
              <a:latin typeface="Palatino Linotype" panose="02040502050505030304" pitchFamily="18" charset="0"/>
            </a:endParaRPr>
          </a:p>
          <a:p>
            <a:pPr>
              <a:spcBef>
                <a:spcPts val="600"/>
              </a:spcBef>
            </a:pPr>
            <a:r>
              <a:rPr lang="fi-FI" dirty="0" err="1" smtClean="0">
                <a:latin typeface="Palatino Linotype" panose="02040502050505030304" pitchFamily="18" charset="0"/>
              </a:rPr>
              <a:t>You</a:t>
            </a:r>
            <a:r>
              <a:rPr lang="fi-FI" dirty="0" smtClean="0">
                <a:latin typeface="Palatino Linotype" panose="02040502050505030304" pitchFamily="18" charset="0"/>
              </a:rPr>
              <a:t> </a:t>
            </a:r>
            <a:r>
              <a:rPr lang="fi-FI" dirty="0" err="1" smtClean="0">
                <a:latin typeface="Palatino Linotype" panose="02040502050505030304" pitchFamily="18" charset="0"/>
              </a:rPr>
              <a:t>will</a:t>
            </a:r>
            <a:r>
              <a:rPr lang="fi-FI" dirty="0" smtClean="0">
                <a:latin typeface="Palatino Linotype" panose="02040502050505030304" pitchFamily="18" charset="0"/>
              </a:rPr>
              <a:t> </a:t>
            </a:r>
            <a:r>
              <a:rPr lang="fi-FI" dirty="0" err="1" smtClean="0">
                <a:latin typeface="Palatino Linotype" panose="02040502050505030304" pitchFamily="18" charset="0"/>
              </a:rPr>
              <a:t>get</a:t>
            </a:r>
            <a:r>
              <a:rPr lang="fi-FI" dirty="0" smtClean="0">
                <a:latin typeface="Palatino Linotype" panose="02040502050505030304" pitchFamily="18" charset="0"/>
              </a:rPr>
              <a:t> </a:t>
            </a:r>
            <a:r>
              <a:rPr lang="fi-FI" dirty="0" err="1" smtClean="0">
                <a:latin typeface="Palatino Linotype" panose="02040502050505030304" pitchFamily="18" charset="0"/>
              </a:rPr>
              <a:t>work</a:t>
            </a:r>
            <a:r>
              <a:rPr lang="fi-FI" dirty="0" smtClean="0">
                <a:latin typeface="Palatino Linotype" panose="02040502050505030304" pitchFamily="18" charset="0"/>
              </a:rPr>
              <a:t> </a:t>
            </a:r>
            <a:r>
              <a:rPr lang="fi-FI" dirty="0" err="1" smtClean="0">
                <a:latin typeface="Palatino Linotype" panose="02040502050505030304" pitchFamily="18" charset="0"/>
              </a:rPr>
              <a:t>instructions</a:t>
            </a:r>
            <a:r>
              <a:rPr lang="fi-FI" dirty="0" smtClean="0">
                <a:latin typeface="Palatino Linotype" panose="02040502050505030304" pitchFamily="18" charset="0"/>
              </a:rPr>
              <a:t>.</a:t>
            </a:r>
          </a:p>
          <a:p>
            <a:pPr marL="0" indent="0">
              <a:spcBef>
                <a:spcPts val="600"/>
              </a:spcBef>
              <a:buNone/>
            </a:pPr>
            <a:endParaRPr lang="fi-FI" dirty="0">
              <a:latin typeface="Palatino Linotype" panose="02040502050505030304" pitchFamily="18" charset="0"/>
            </a:endParaRPr>
          </a:p>
          <a:p>
            <a:pPr>
              <a:spcBef>
                <a:spcPts val="600"/>
              </a:spcBef>
            </a:pPr>
            <a:r>
              <a:rPr lang="fi-FI" dirty="0" err="1" smtClean="0">
                <a:latin typeface="Palatino Linotype" panose="02040502050505030304" pitchFamily="18" charset="0"/>
              </a:rPr>
              <a:t>You</a:t>
            </a:r>
            <a:r>
              <a:rPr lang="fi-FI" dirty="0" smtClean="0">
                <a:latin typeface="Palatino Linotype" panose="02040502050505030304" pitchFamily="18" charset="0"/>
              </a:rPr>
              <a:t> </a:t>
            </a:r>
            <a:r>
              <a:rPr lang="fi-FI" dirty="0" err="1" smtClean="0">
                <a:latin typeface="Palatino Linotype" panose="02040502050505030304" pitchFamily="18" charset="0"/>
              </a:rPr>
              <a:t>are</a:t>
            </a:r>
            <a:r>
              <a:rPr lang="fi-FI" dirty="0" smtClean="0">
                <a:latin typeface="Palatino Linotype" panose="02040502050505030304" pitchFamily="18" charset="0"/>
              </a:rPr>
              <a:t> </a:t>
            </a:r>
            <a:r>
              <a:rPr lang="fi-FI" dirty="0" err="1" smtClean="0">
                <a:latin typeface="Palatino Linotype" panose="02040502050505030304" pitchFamily="18" charset="0"/>
              </a:rPr>
              <a:t>expected</a:t>
            </a:r>
            <a:r>
              <a:rPr lang="fi-FI" dirty="0" smtClean="0">
                <a:latin typeface="Palatino Linotype" panose="02040502050505030304" pitchFamily="18" charset="0"/>
              </a:rPr>
              <a:t> to </a:t>
            </a:r>
            <a:r>
              <a:rPr lang="fi-FI" dirty="0" err="1" smtClean="0">
                <a:latin typeface="Palatino Linotype" panose="02040502050505030304" pitchFamily="18" charset="0"/>
              </a:rPr>
              <a:t>report</a:t>
            </a:r>
            <a:r>
              <a:rPr lang="fi-FI" dirty="0" smtClean="0">
                <a:latin typeface="Palatino Linotype" panose="02040502050505030304" pitchFamily="18" charset="0"/>
              </a:rPr>
              <a:t> </a:t>
            </a:r>
            <a:r>
              <a:rPr lang="fi-FI" dirty="0" err="1" smtClean="0">
                <a:latin typeface="Palatino Linotype" panose="02040502050505030304" pitchFamily="18" charset="0"/>
              </a:rPr>
              <a:t>the</a:t>
            </a:r>
            <a:r>
              <a:rPr lang="fi-FI" dirty="0" smtClean="0">
                <a:latin typeface="Palatino Linotype" panose="02040502050505030304" pitchFamily="18" charset="0"/>
              </a:rPr>
              <a:t> </a:t>
            </a:r>
            <a:r>
              <a:rPr lang="fi-FI" dirty="0" err="1" smtClean="0">
                <a:latin typeface="Palatino Linotype" panose="02040502050505030304" pitchFamily="18" charset="0"/>
              </a:rPr>
              <a:t>metal</a:t>
            </a:r>
            <a:r>
              <a:rPr lang="fi-FI" dirty="0" smtClean="0">
                <a:latin typeface="Palatino Linotype" panose="02040502050505030304" pitchFamily="18" charset="0"/>
              </a:rPr>
              <a:t> and </a:t>
            </a:r>
            <a:r>
              <a:rPr lang="fi-FI" dirty="0" err="1" smtClean="0">
                <a:latin typeface="Palatino Linotype" panose="02040502050505030304" pitchFamily="18" charset="0"/>
              </a:rPr>
              <a:t>length</a:t>
            </a:r>
            <a:r>
              <a:rPr lang="fi-FI" dirty="0" smtClean="0">
                <a:latin typeface="Palatino Linotype" panose="02040502050505030304" pitchFamily="18" charset="0"/>
              </a:rPr>
              <a:t> of </a:t>
            </a:r>
            <a:r>
              <a:rPr lang="fi-FI" dirty="0" err="1" smtClean="0">
                <a:latin typeface="Palatino Linotype" panose="02040502050505030304" pitchFamily="18" charset="0"/>
              </a:rPr>
              <a:t>the</a:t>
            </a:r>
            <a:r>
              <a:rPr lang="fi-FI" dirty="0" smtClean="0">
                <a:latin typeface="Palatino Linotype" panose="02040502050505030304" pitchFamily="18" charset="0"/>
              </a:rPr>
              <a:t> </a:t>
            </a:r>
            <a:r>
              <a:rPr lang="fi-FI" dirty="0" err="1" smtClean="0">
                <a:latin typeface="Palatino Linotype" panose="02040502050505030304" pitchFamily="18" charset="0"/>
              </a:rPr>
              <a:t>pipes</a:t>
            </a:r>
            <a:r>
              <a:rPr lang="fi-FI" dirty="0" smtClean="0">
                <a:latin typeface="Palatino Linotype" panose="02040502050505030304" pitchFamily="18" charset="0"/>
              </a:rPr>
              <a:t> </a:t>
            </a:r>
            <a:r>
              <a:rPr lang="fi-FI" dirty="0" err="1" smtClean="0">
                <a:latin typeface="Palatino Linotype" panose="02040502050505030304" pitchFamily="18" charset="0"/>
              </a:rPr>
              <a:t>by</a:t>
            </a:r>
            <a:r>
              <a:rPr lang="fi-FI" dirty="0" smtClean="0">
                <a:latin typeface="Palatino Linotype" panose="02040502050505030304" pitchFamily="18" charset="0"/>
              </a:rPr>
              <a:t> </a:t>
            </a:r>
            <a:r>
              <a:rPr lang="fi-FI" dirty="0" err="1" smtClean="0">
                <a:latin typeface="Palatino Linotype" panose="02040502050505030304" pitchFamily="18" charset="0"/>
              </a:rPr>
              <a:t>the</a:t>
            </a:r>
            <a:r>
              <a:rPr lang="fi-FI" dirty="0" smtClean="0">
                <a:latin typeface="Palatino Linotype" panose="02040502050505030304" pitchFamily="18" charset="0"/>
              </a:rPr>
              <a:t> </a:t>
            </a:r>
            <a:r>
              <a:rPr lang="fi-FI" dirty="0" err="1" smtClean="0">
                <a:latin typeface="Palatino Linotype" panose="02040502050505030304" pitchFamily="18" charset="0"/>
              </a:rPr>
              <a:t>end</a:t>
            </a:r>
            <a:r>
              <a:rPr lang="fi-FI" dirty="0" smtClean="0">
                <a:latin typeface="Palatino Linotype" panose="02040502050505030304" pitchFamily="18" charset="0"/>
              </a:rPr>
              <a:t> of </a:t>
            </a:r>
            <a:r>
              <a:rPr lang="fi-FI" dirty="0" err="1" smtClean="0">
                <a:latin typeface="Palatino Linotype" panose="02040502050505030304" pitchFamily="18" charset="0"/>
              </a:rPr>
              <a:t>your</a:t>
            </a:r>
            <a:r>
              <a:rPr lang="fi-FI" dirty="0" smtClean="0">
                <a:latin typeface="Palatino Linotype" panose="02040502050505030304" pitchFamily="18" charset="0"/>
              </a:rPr>
              <a:t> </a:t>
            </a:r>
            <a:r>
              <a:rPr lang="fi-FI" dirty="0" err="1" smtClean="0">
                <a:latin typeface="Palatino Linotype" panose="02040502050505030304" pitchFamily="18" charset="0"/>
              </a:rPr>
              <a:t>work</a:t>
            </a:r>
            <a:r>
              <a:rPr lang="fi-FI" dirty="0" smtClean="0">
                <a:latin typeface="Palatino Linotype" panose="02040502050505030304" pitchFamily="18" charset="0"/>
              </a:rPr>
              <a:t>.</a:t>
            </a:r>
            <a:endParaRPr lang="fi-FI" dirty="0">
              <a:latin typeface="Palatino Linotype" panose="02040502050505030304" pitchFamily="18" charset="0"/>
            </a:endParaRPr>
          </a:p>
        </p:txBody>
      </p:sp>
      <p:pic>
        <p:nvPicPr>
          <p:cNvPr id="4" name="Picture 3" descr="C:\Users\kvaanane\Desktop\Multico_sininen-teksti-RGB.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61300" y="5505447"/>
            <a:ext cx="2837815" cy="885825"/>
          </a:xfrm>
          <a:prstGeom prst="rect">
            <a:avLst/>
          </a:prstGeom>
          <a:noFill/>
          <a:ln>
            <a:no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348342" y="4739592"/>
            <a:ext cx="2213491" cy="1660118"/>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30683" y="4462904"/>
            <a:ext cx="1660118" cy="2213492"/>
          </a:xfrm>
          <a:prstGeom prst="rect">
            <a:avLst/>
          </a:prstGeom>
        </p:spPr>
      </p:pic>
      <p:pic>
        <p:nvPicPr>
          <p:cNvPr id="7" name="Picture 6"/>
          <p:cNvPicPr>
            <a:picLocks noChangeAspect="1"/>
          </p:cNvPicPr>
          <p:nvPr/>
        </p:nvPicPr>
        <p:blipFill>
          <a:blip r:embed="rId5"/>
          <a:stretch>
            <a:fillRect/>
          </a:stretch>
        </p:blipFill>
        <p:spPr>
          <a:xfrm>
            <a:off x="4492140" y="5220321"/>
            <a:ext cx="2969889" cy="1456075"/>
          </a:xfrm>
          <a:prstGeom prst="rect">
            <a:avLst/>
          </a:prstGeom>
        </p:spPr>
      </p:pic>
    </p:spTree>
    <p:extLst>
      <p:ext uri="{BB962C8B-B14F-4D97-AF65-F5344CB8AC3E}">
        <p14:creationId xmlns:p14="http://schemas.microsoft.com/office/powerpoint/2010/main" val="2365102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0296D95A408D9408E6A80A3FFEA4EF8" ma:contentTypeVersion="0" ma:contentTypeDescription="Create a new document." ma:contentTypeScope="" ma:versionID="52c49f458eec32f1b99896034d9e0cac">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22A5F81-A6AA-4FEF-8767-E657CCBF8EF3}">
  <ds:schemaRefs>
    <ds:schemaRef ds:uri="http://schemas.openxmlformats.org/package/2006/metadata/core-properties"/>
    <ds:schemaRef ds:uri="http://purl.org/dc/terms/"/>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84874C81-A048-4BCC-8CEE-0AC75A5013F2}">
  <ds:schemaRefs>
    <ds:schemaRef ds:uri="http://schemas.microsoft.com/sharepoint/v3/contenttype/forms"/>
  </ds:schemaRefs>
</ds:datastoreItem>
</file>

<file path=customXml/itemProps3.xml><?xml version="1.0" encoding="utf-8"?>
<ds:datastoreItem xmlns:ds="http://schemas.openxmlformats.org/officeDocument/2006/customXml" ds:itemID="{E65ADE58-2E63-417C-92E6-7F327A7AE01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1916</TotalTime>
  <Words>884</Words>
  <Application>Microsoft Office PowerPoint</Application>
  <PresentationFormat>Widescreen</PresentationFormat>
  <Paragraphs>37</Paragraphs>
  <Slides>6</Slides>
  <Notes>0</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Calibri</vt:lpstr>
      <vt:lpstr>Calibri Light</vt:lpstr>
      <vt:lpstr>Palatino Linotype</vt:lpstr>
      <vt:lpstr>Times New Roman</vt:lpstr>
      <vt:lpstr>Wingdings</vt:lpstr>
      <vt:lpstr>Office Theme</vt:lpstr>
      <vt:lpstr>Old pipes found </vt:lpstr>
      <vt:lpstr>Old pipes found</vt:lpstr>
      <vt:lpstr>PowerPoint Presentation</vt:lpstr>
      <vt:lpstr>Calibrator, Savonlinna Works Oy</vt:lpstr>
      <vt:lpstr>NC-Machinist, Savonlinna Works Oy</vt:lpstr>
      <vt:lpstr>Mission: Examine the metal pipes</vt:lpstr>
    </vt:vector>
  </TitlesOfParts>
  <Company>University of Eastern Finland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Andritz, Savonlinna Works Oy vierailu</dc:title>
  <dc:creator>Anssi Salonen</dc:creator>
  <cp:lastModifiedBy>Tuula Keinonen</cp:lastModifiedBy>
  <cp:revision>52</cp:revision>
  <dcterms:created xsi:type="dcterms:W3CDTF">2016-04-27T09:01:08Z</dcterms:created>
  <dcterms:modified xsi:type="dcterms:W3CDTF">2018-12-28T16:28:43Z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0x01010000296D95A408D9408E6A80A3FFEA4EF8</vt:lpwstr>
  </property>
</Properties>
</file>