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9"/>
  </p:notesMasterIdLst>
  <p:handoutMasterIdLst>
    <p:handoutMasterId r:id="rId30"/>
  </p:handoutMasterIdLst>
  <p:sldIdLst>
    <p:sldId id="294" r:id="rId6"/>
    <p:sldId id="257" r:id="rId7"/>
    <p:sldId id="260" r:id="rId8"/>
    <p:sldId id="287" r:id="rId9"/>
    <p:sldId id="283" r:id="rId10"/>
    <p:sldId id="286" r:id="rId11"/>
    <p:sldId id="261" r:id="rId12"/>
    <p:sldId id="291" r:id="rId13"/>
    <p:sldId id="285" r:id="rId14"/>
    <p:sldId id="278" r:id="rId15"/>
    <p:sldId id="263" r:id="rId16"/>
    <p:sldId id="264" r:id="rId17"/>
    <p:sldId id="289" r:id="rId18"/>
    <p:sldId id="288" r:id="rId19"/>
    <p:sldId id="265" r:id="rId20"/>
    <p:sldId id="279" r:id="rId21"/>
    <p:sldId id="271" r:id="rId22"/>
    <p:sldId id="292" r:id="rId23"/>
    <p:sldId id="273" r:id="rId24"/>
    <p:sldId id="274" r:id="rId25"/>
    <p:sldId id="275" r:id="rId26"/>
    <p:sldId id="276" r:id="rId27"/>
    <p:sldId id="277" r:id="rId28"/>
  </p:sldIdLst>
  <p:sldSz cx="9144000" cy="6858000" type="screen4x3"/>
  <p:notesSz cx="685800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9" autoAdjust="0"/>
    <p:restoredTop sz="94660"/>
  </p:normalViewPr>
  <p:slideViewPr>
    <p:cSldViewPr>
      <p:cViewPr varScale="1">
        <p:scale>
          <a:sx n="65" d="100"/>
          <a:sy n="65" d="100"/>
        </p:scale>
        <p:origin x="1445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7949B3-879D-4ACB-A019-5F9954F31C32}" type="doc">
      <dgm:prSet loTypeId="urn:microsoft.com/office/officeart/2005/8/layout/v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73FFD73-3EE7-4987-8803-547BA7AE56BD}">
      <dgm:prSet phldrT="[Text]" custT="1"/>
      <dgm:spPr/>
      <dgm:t>
        <a:bodyPr/>
        <a:lstStyle/>
        <a:p>
          <a:r>
            <a: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</a:t>
          </a:r>
          <a:endParaRPr lang="en-US" sz="1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7D0DC60-1990-4F50-A13E-59379F573CED}" type="parTrans" cxnId="{45136B7D-5D0C-4D1A-A474-3FFFD3FF63B4}">
      <dgm:prSet/>
      <dgm:spPr/>
      <dgm:t>
        <a:bodyPr/>
        <a:lstStyle/>
        <a:p>
          <a:endParaRPr lang="en-US"/>
        </a:p>
      </dgm:t>
    </dgm:pt>
    <dgm:pt modelId="{1D5849B0-5238-4182-BD73-B5BABCA7C204}" type="sibTrans" cxnId="{45136B7D-5D0C-4D1A-A474-3FFFD3FF63B4}">
      <dgm:prSet/>
      <dgm:spPr/>
      <dgm:t>
        <a:bodyPr/>
        <a:lstStyle/>
        <a:p>
          <a:endParaRPr lang="en-US"/>
        </a:p>
      </dgm:t>
    </dgm:pt>
    <dgm:pt modelId="{A9BF6A47-5290-46B2-A0D5-EFFFBA53D7D6}">
      <dgm:prSet phldrT="[Text]" custT="1"/>
      <dgm:spPr/>
      <dgm:t>
        <a:bodyPr/>
        <a:lstStyle/>
        <a:p>
          <a:r>
            <a: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</a:t>
          </a:r>
          <a:endParaRPr lang="en-US" sz="1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65E5105-8C3A-4A14-9B6D-44881F8B2EC1}" type="parTrans" cxnId="{376B2EBA-5D61-4FED-99B4-566BD082E06B}">
      <dgm:prSet/>
      <dgm:spPr/>
      <dgm:t>
        <a:bodyPr/>
        <a:lstStyle/>
        <a:p>
          <a:endParaRPr lang="en-US"/>
        </a:p>
      </dgm:t>
    </dgm:pt>
    <dgm:pt modelId="{A4307C43-98F1-4976-82E4-8FF7CE756902}" type="sibTrans" cxnId="{376B2EBA-5D61-4FED-99B4-566BD082E06B}">
      <dgm:prSet/>
      <dgm:spPr/>
      <dgm:t>
        <a:bodyPr/>
        <a:lstStyle/>
        <a:p>
          <a:endParaRPr lang="en-US"/>
        </a:p>
      </dgm:t>
    </dgm:pt>
    <dgm:pt modelId="{04B3CF7F-E9A9-4BD7-8ABB-33A23B658ACD}">
      <dgm:prSet phldrT="[Text]" custT="1"/>
      <dgm:spPr/>
      <dgm:t>
        <a:bodyPr/>
        <a:lstStyle/>
        <a:p>
          <a:r>
            <a: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</a:t>
          </a:r>
          <a:endParaRPr lang="en-US" sz="1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98D71A5-EC93-4048-93E5-55F8B2B2312F}" type="parTrans" cxnId="{DF04160D-9F03-4FAB-8D80-E702F4A88215}">
      <dgm:prSet/>
      <dgm:spPr/>
      <dgm:t>
        <a:bodyPr/>
        <a:lstStyle/>
        <a:p>
          <a:endParaRPr lang="en-US"/>
        </a:p>
      </dgm:t>
    </dgm:pt>
    <dgm:pt modelId="{439D2D54-2D76-4D0C-A9B7-AE6066956DC6}" type="sibTrans" cxnId="{DF04160D-9F03-4FAB-8D80-E702F4A88215}">
      <dgm:prSet/>
      <dgm:spPr/>
      <dgm:t>
        <a:bodyPr/>
        <a:lstStyle/>
        <a:p>
          <a:endParaRPr lang="en-US"/>
        </a:p>
      </dgm:t>
    </dgm:pt>
    <dgm:pt modelId="{9746BE60-2548-4907-9A5C-577D727BE4D0}">
      <dgm:prSet phldrT="[Text]" custT="1"/>
      <dgm:spPr/>
      <dgm:t>
        <a:bodyPr/>
        <a:lstStyle/>
        <a:p>
          <a:r>
            <a: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</a:t>
          </a:r>
          <a:endParaRPr lang="en-US" sz="1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710C9BA-B95D-4620-8EE3-4424C2A73C64}" type="parTrans" cxnId="{264F2930-78C1-4433-8058-52CB0E4CE000}">
      <dgm:prSet/>
      <dgm:spPr/>
      <dgm:t>
        <a:bodyPr/>
        <a:lstStyle/>
        <a:p>
          <a:endParaRPr lang="en-US"/>
        </a:p>
      </dgm:t>
    </dgm:pt>
    <dgm:pt modelId="{6C33A0C4-087C-453F-BD1D-0E872F6D58D5}" type="sibTrans" cxnId="{264F2930-78C1-4433-8058-52CB0E4CE000}">
      <dgm:prSet/>
      <dgm:spPr/>
      <dgm:t>
        <a:bodyPr/>
        <a:lstStyle/>
        <a:p>
          <a:endParaRPr lang="en-US"/>
        </a:p>
      </dgm:t>
    </dgm:pt>
    <dgm:pt modelId="{8993DC6C-147D-489A-955D-481AA566AA1F}">
      <dgm:prSet phldrT="[Text]" custT="1"/>
      <dgm:spPr/>
      <dgm:t>
        <a:bodyPr/>
        <a:lstStyle/>
        <a:p>
          <a:r>
            <a: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</a:t>
          </a:r>
          <a:endParaRPr lang="en-US" sz="1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A64EC47-198E-41A5-8290-7986F2F47626}" type="parTrans" cxnId="{33F29C9C-19DF-4881-8964-E38E9BDBB175}">
      <dgm:prSet/>
      <dgm:spPr/>
      <dgm:t>
        <a:bodyPr/>
        <a:lstStyle/>
        <a:p>
          <a:endParaRPr lang="en-US"/>
        </a:p>
      </dgm:t>
    </dgm:pt>
    <dgm:pt modelId="{43552562-2B1F-4B10-B32C-762414767CEC}" type="sibTrans" cxnId="{33F29C9C-19DF-4881-8964-E38E9BDBB175}">
      <dgm:prSet/>
      <dgm:spPr/>
      <dgm:t>
        <a:bodyPr/>
        <a:lstStyle/>
        <a:p>
          <a:endParaRPr lang="en-US"/>
        </a:p>
      </dgm:t>
    </dgm:pt>
    <dgm:pt modelId="{0233E8D1-C70A-4086-B82F-4D1BB8A9A9CA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</a:t>
          </a:r>
          <a:r>
            <a:rPr lang="en-US" sz="1600" b="1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as far as possible from the population of the country.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1)</a:t>
          </a:r>
          <a:endParaRPr lang="en-US" sz="1600" b="1" i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8C03049E-A208-4328-8C77-44E8C88A2DE4}" type="parTrans" cxnId="{7E817E0E-77FD-436B-BBB1-20743534A7BD}">
      <dgm:prSet/>
      <dgm:spPr/>
      <dgm:t>
        <a:bodyPr/>
        <a:lstStyle/>
        <a:p>
          <a:endParaRPr lang="en-US"/>
        </a:p>
      </dgm:t>
    </dgm:pt>
    <dgm:pt modelId="{D712A20D-88BA-470F-A71E-40A0B0A8B548}" type="sibTrans" cxnId="{7E817E0E-77FD-436B-BBB1-20743534A7BD}">
      <dgm:prSet/>
      <dgm:spPr/>
      <dgm:t>
        <a:bodyPr/>
        <a:lstStyle/>
        <a:p>
          <a:endParaRPr lang="en-US"/>
        </a:p>
      </dgm:t>
    </dgm:pt>
    <dgm:pt modelId="{D6C4166D-B48D-4995-8CF0-442344C2C16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</a:t>
          </a:r>
          <a:r>
            <a:rPr lang="en-US" sz="1600" i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constructed </a:t>
          </a:r>
          <a:r>
            <a:rPr lang="en-US" sz="1600" b="1" i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as far as possible </a:t>
          </a:r>
          <a:r>
            <a:rPr lang="en-US" sz="1600" b="1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from an earthquake zone.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2)</a:t>
          </a:r>
          <a:endParaRPr lang="en-US" sz="1600" b="1" i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71D753A7-9E79-496B-ACBF-29BE9EA871FA}" type="parTrans" cxnId="{F9498559-1492-432B-B731-8798E30D0382}">
      <dgm:prSet/>
      <dgm:spPr/>
      <dgm:t>
        <a:bodyPr/>
        <a:lstStyle/>
        <a:p>
          <a:endParaRPr lang="en-US"/>
        </a:p>
      </dgm:t>
    </dgm:pt>
    <dgm:pt modelId="{C0DD8743-8380-402A-BB16-25A192359438}" type="sibTrans" cxnId="{F9498559-1492-432B-B731-8798E30D0382}">
      <dgm:prSet/>
      <dgm:spPr/>
      <dgm:t>
        <a:bodyPr/>
        <a:lstStyle/>
        <a:p>
          <a:endParaRPr lang="en-US"/>
        </a:p>
      </dgm:t>
    </dgm:pt>
    <dgm:pt modelId="{1B72BBB9-D979-453B-AF23-26C17ED8D2D5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</a:t>
          </a:r>
          <a:r>
            <a:rPr lang="en-US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technologically advanced country</a:t>
          </a:r>
          <a:r>
            <a:rPr lang="el-GR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</a:t>
          </a:r>
          <a:r>
            <a:rPr lang="el-GR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3)</a:t>
          </a:r>
          <a:endParaRPr lang="en-US" sz="1600" b="1" i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2E8BECB-B2E3-4DF0-B93F-EA15F82E745B}" type="parTrans" cxnId="{3D742822-57A0-4C5D-8C76-AD0FE6F13C40}">
      <dgm:prSet/>
      <dgm:spPr/>
      <dgm:t>
        <a:bodyPr/>
        <a:lstStyle/>
        <a:p>
          <a:endParaRPr lang="en-US"/>
        </a:p>
      </dgm:t>
    </dgm:pt>
    <dgm:pt modelId="{44FE1924-5631-421F-8F6E-9B14DFFCE238}" type="sibTrans" cxnId="{3D742822-57A0-4C5D-8C76-AD0FE6F13C40}">
      <dgm:prSet/>
      <dgm:spPr/>
      <dgm:t>
        <a:bodyPr/>
        <a:lstStyle/>
        <a:p>
          <a:endParaRPr lang="en-US"/>
        </a:p>
      </dgm:t>
    </dgm:pt>
    <dgm:pt modelId="{9C46B362-C5A1-451A-9A42-C408BF77A17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country with </a:t>
          </a:r>
          <a:r>
            <a:rPr lang="en-US" sz="1600" b="1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low risk for </a:t>
          </a:r>
          <a:r>
            <a:rPr lang="en-US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terrorist attack</a:t>
          </a:r>
          <a:r>
            <a:rPr lang="el-GR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</a:t>
          </a:r>
          <a:r>
            <a:rPr lang="en-US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4)</a:t>
          </a:r>
          <a:endParaRPr lang="en-US" sz="1600" b="1" i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29E2947F-E933-4532-A945-89E4E04F5ADD}" type="parTrans" cxnId="{051DE814-762B-408A-B5E2-B26999E0C10F}">
      <dgm:prSet/>
      <dgm:spPr/>
      <dgm:t>
        <a:bodyPr/>
        <a:lstStyle/>
        <a:p>
          <a:endParaRPr lang="en-US"/>
        </a:p>
      </dgm:t>
    </dgm:pt>
    <dgm:pt modelId="{BC47B624-3F3E-4F5B-96BE-31E94B7D918F}" type="sibTrans" cxnId="{051DE814-762B-408A-B5E2-B26999E0C10F}">
      <dgm:prSet/>
      <dgm:spPr/>
      <dgm:t>
        <a:bodyPr/>
        <a:lstStyle/>
        <a:p>
          <a:endParaRPr lang="en-US"/>
        </a:p>
      </dgm:t>
    </dgm:pt>
    <dgm:pt modelId="{40E11354-7763-4FB4-898F-B4D1556729A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country </a:t>
          </a:r>
          <a:r>
            <a:rPr lang="en-US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with no extreme weather conditions </a:t>
          </a:r>
          <a:r>
            <a:rPr lang="el-GR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e.g. tornadoes</a:t>
          </a:r>
          <a:r>
            <a:rPr lang="el-GR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, </a:t>
          </a: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floods</a:t>
          </a:r>
          <a:r>
            <a:rPr lang="el-GR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).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5)</a:t>
          </a:r>
          <a:endParaRPr lang="en-US" sz="1600" b="1" i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DBACABB-7A39-4A10-9D97-DACE044CB5E1}" type="parTrans" cxnId="{E763D99C-E868-4B52-BCD6-3CA651058E78}">
      <dgm:prSet/>
      <dgm:spPr/>
      <dgm:t>
        <a:bodyPr/>
        <a:lstStyle/>
        <a:p>
          <a:endParaRPr lang="en-US"/>
        </a:p>
      </dgm:t>
    </dgm:pt>
    <dgm:pt modelId="{658007DC-AA14-4F42-9F05-086EF889408D}" type="sibTrans" cxnId="{E763D99C-E868-4B52-BCD6-3CA651058E78}">
      <dgm:prSet/>
      <dgm:spPr/>
      <dgm:t>
        <a:bodyPr/>
        <a:lstStyle/>
        <a:p>
          <a:endParaRPr lang="en-US"/>
        </a:p>
      </dgm:t>
    </dgm:pt>
    <dgm:pt modelId="{66D9C2A0-E8AA-4800-A5B9-F21071481642}" type="pres">
      <dgm:prSet presAssocID="{237949B3-879D-4ACB-A019-5F9954F31C3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F833275-C63A-419E-9E9E-03A8E5780100}" type="pres">
      <dgm:prSet presAssocID="{C73FFD73-3EE7-4987-8803-547BA7AE56BD}" presName="linNode" presStyleCnt="0"/>
      <dgm:spPr/>
    </dgm:pt>
    <dgm:pt modelId="{F5941C9D-28AB-40F5-9930-C6EAD20AAE4F}" type="pres">
      <dgm:prSet presAssocID="{C73FFD73-3EE7-4987-8803-547BA7AE56BD}" presName="parentShp" presStyleLbl="node1" presStyleIdx="0" presStyleCnt="5" custScaleX="60296" custScaleY="101481" custLinFactNeighborX="-4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627805-163E-43FE-A18C-647EA2B521F2}" type="pres">
      <dgm:prSet presAssocID="{C73FFD73-3EE7-4987-8803-547BA7AE56BD}" presName="childShp" presStyleLbl="bgAccFollowNode1" presStyleIdx="0" presStyleCnt="5" custScaleX="106145" custScaleY="174417" custLinFactNeighborY="18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A637B-6B83-4C99-A794-E364A9F68083}" type="pres">
      <dgm:prSet presAssocID="{1D5849B0-5238-4182-BD73-B5BABCA7C204}" presName="spacing" presStyleCnt="0"/>
      <dgm:spPr/>
    </dgm:pt>
    <dgm:pt modelId="{BFFC45FA-CD40-47B4-BAA5-06605160D7BD}" type="pres">
      <dgm:prSet presAssocID="{A9BF6A47-5290-46B2-A0D5-EFFFBA53D7D6}" presName="linNode" presStyleCnt="0"/>
      <dgm:spPr/>
    </dgm:pt>
    <dgm:pt modelId="{07D52578-7275-4E46-8F6A-86874E97BE2F}" type="pres">
      <dgm:prSet presAssocID="{A9BF6A47-5290-46B2-A0D5-EFFFBA53D7D6}" presName="parentShp" presStyleLbl="node1" presStyleIdx="1" presStyleCnt="5" custScaleX="55904" custScaleY="95380" custLinFactNeighborX="-14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B813BE-9D60-460A-B279-0D72B8E7B6D5}" type="pres">
      <dgm:prSet presAssocID="{A9BF6A47-5290-46B2-A0D5-EFFFBA53D7D6}" presName="childShp" presStyleLbl="bgAccFollowNode1" presStyleIdx="1" presStyleCnt="5" custScaleX="111998" custScaleY="167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67F6F-7E8F-4B94-A4BF-E08A17FA0AAB}" type="pres">
      <dgm:prSet presAssocID="{A4307C43-98F1-4976-82E4-8FF7CE756902}" presName="spacing" presStyleCnt="0"/>
      <dgm:spPr/>
    </dgm:pt>
    <dgm:pt modelId="{AAF956A2-AA74-42E4-9E53-379626F20B7B}" type="pres">
      <dgm:prSet presAssocID="{04B3CF7F-E9A9-4BD7-8ABB-33A23B658ACD}" presName="linNode" presStyleCnt="0"/>
      <dgm:spPr/>
    </dgm:pt>
    <dgm:pt modelId="{33447B4E-32F9-4419-84FA-5FB5A1BB3A94}" type="pres">
      <dgm:prSet presAssocID="{04B3CF7F-E9A9-4BD7-8ABB-33A23B658ACD}" presName="parentShp" presStyleLbl="node1" presStyleIdx="2" presStyleCnt="5" custScaleX="55906" custScaleY="104616" custLinFactNeighborX="-4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21CBA4-B96B-4CAB-93CA-2235E176C963}" type="pres">
      <dgm:prSet presAssocID="{04B3CF7F-E9A9-4BD7-8ABB-33A23B658ACD}" presName="childShp" presStyleLbl="bgAccFollowNode1" presStyleIdx="2" presStyleCnt="5" custScaleX="106145" custScaleY="1346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1DB3A4-4BE4-4F80-BD31-2477586BB0B8}" type="pres">
      <dgm:prSet presAssocID="{439D2D54-2D76-4D0C-A9B7-AE6066956DC6}" presName="spacing" presStyleCnt="0"/>
      <dgm:spPr/>
    </dgm:pt>
    <dgm:pt modelId="{C39C9087-1417-4A1D-863E-364C6828FB0E}" type="pres">
      <dgm:prSet presAssocID="{9746BE60-2548-4907-9A5C-577D727BE4D0}" presName="linNode" presStyleCnt="0"/>
      <dgm:spPr/>
    </dgm:pt>
    <dgm:pt modelId="{46995555-FBA7-440A-9E19-5759F4CFA21A}" type="pres">
      <dgm:prSet presAssocID="{9746BE60-2548-4907-9A5C-577D727BE4D0}" presName="parentShp" presStyleLbl="node1" presStyleIdx="3" presStyleCnt="5" custScaleX="55904" custScaleY="92658" custLinFactNeighborX="-58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6B5924-E49A-4B6C-984C-44C0A4154F46}" type="pres">
      <dgm:prSet presAssocID="{9746BE60-2548-4907-9A5C-577D727BE4D0}" presName="childShp" presStyleLbl="bgAccFollowNode1" presStyleIdx="3" presStyleCnt="5" custScaleX="103218" custScaleY="1274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AD51C3-2884-4D53-AAB6-A5A76298967C}" type="pres">
      <dgm:prSet presAssocID="{6C33A0C4-087C-453F-BD1D-0E872F6D58D5}" presName="spacing" presStyleCnt="0"/>
      <dgm:spPr/>
    </dgm:pt>
    <dgm:pt modelId="{C3871C1A-D6D9-4D2F-9F68-A6E15728583E}" type="pres">
      <dgm:prSet presAssocID="{8993DC6C-147D-489A-955D-481AA566AA1F}" presName="linNode" presStyleCnt="0"/>
      <dgm:spPr/>
    </dgm:pt>
    <dgm:pt modelId="{7FAC8FE7-5BC5-49F5-B90B-E34735F8B383}" type="pres">
      <dgm:prSet presAssocID="{8993DC6C-147D-489A-955D-481AA566AA1F}" presName="parentShp" presStyleLbl="node1" presStyleIdx="4" presStyleCnt="5" custScaleX="55904" custScaleY="92216" custLinFactNeighborX="-58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11E8F5-75B3-4C0F-9ADA-4E3D0B449B52}" type="pres">
      <dgm:prSet presAssocID="{8993DC6C-147D-489A-955D-481AA566AA1F}" presName="childShp" presStyleLbl="bgAccFollowNode1" presStyleIdx="4" presStyleCnt="5" custScaleX="106145" custScaleY="164512" custLinFactNeighborY="94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817E0E-77FD-436B-BBB1-20743534A7BD}" srcId="{C73FFD73-3EE7-4987-8803-547BA7AE56BD}" destId="{0233E8D1-C70A-4086-B82F-4D1BB8A9A9CA}" srcOrd="0" destOrd="0" parTransId="{8C03049E-A208-4328-8C77-44E8C88A2DE4}" sibTransId="{D712A20D-88BA-470F-A71E-40A0B0A8B548}"/>
    <dgm:cxn modelId="{17CF438D-4247-4EDE-A095-C88D6B110367}" type="presOf" srcId="{0233E8D1-C70A-4086-B82F-4D1BB8A9A9CA}" destId="{1B627805-163E-43FE-A18C-647EA2B521F2}" srcOrd="0" destOrd="0" presId="urn:microsoft.com/office/officeart/2005/8/layout/vList6"/>
    <dgm:cxn modelId="{DF04160D-9F03-4FAB-8D80-E702F4A88215}" srcId="{237949B3-879D-4ACB-A019-5F9954F31C32}" destId="{04B3CF7F-E9A9-4BD7-8ABB-33A23B658ACD}" srcOrd="2" destOrd="0" parTransId="{398D71A5-EC93-4048-93E5-55F8B2B2312F}" sibTransId="{439D2D54-2D76-4D0C-A9B7-AE6066956DC6}"/>
    <dgm:cxn modelId="{9EBAF49D-07FE-4C0D-B6E2-FC65207B236B}" type="presOf" srcId="{C73FFD73-3EE7-4987-8803-547BA7AE56BD}" destId="{F5941C9D-28AB-40F5-9930-C6EAD20AAE4F}" srcOrd="0" destOrd="0" presId="urn:microsoft.com/office/officeart/2005/8/layout/vList6"/>
    <dgm:cxn modelId="{3291CF21-EC90-41C1-A973-DB51B7EE009B}" type="presOf" srcId="{237949B3-879D-4ACB-A019-5F9954F31C32}" destId="{66D9C2A0-E8AA-4800-A5B9-F21071481642}" srcOrd="0" destOrd="0" presId="urn:microsoft.com/office/officeart/2005/8/layout/vList6"/>
    <dgm:cxn modelId="{F9498559-1492-432B-B731-8798E30D0382}" srcId="{A9BF6A47-5290-46B2-A0D5-EFFFBA53D7D6}" destId="{D6C4166D-B48D-4995-8CF0-442344C2C16E}" srcOrd="0" destOrd="0" parTransId="{71D753A7-9E79-496B-ACBF-29BE9EA871FA}" sibTransId="{C0DD8743-8380-402A-BB16-25A192359438}"/>
    <dgm:cxn modelId="{3D742822-57A0-4C5D-8C76-AD0FE6F13C40}" srcId="{04B3CF7F-E9A9-4BD7-8ABB-33A23B658ACD}" destId="{1B72BBB9-D979-453B-AF23-26C17ED8D2D5}" srcOrd="0" destOrd="0" parTransId="{F2E8BECB-B2E3-4DF0-B93F-EA15F82E745B}" sibTransId="{44FE1924-5631-421F-8F6E-9B14DFFCE238}"/>
    <dgm:cxn modelId="{33F29C9C-19DF-4881-8964-E38E9BDBB175}" srcId="{237949B3-879D-4ACB-A019-5F9954F31C32}" destId="{8993DC6C-147D-489A-955D-481AA566AA1F}" srcOrd="4" destOrd="0" parTransId="{5A64EC47-198E-41A5-8290-7986F2F47626}" sibTransId="{43552562-2B1F-4B10-B32C-762414767CEC}"/>
    <dgm:cxn modelId="{051DE814-762B-408A-B5E2-B26999E0C10F}" srcId="{9746BE60-2548-4907-9A5C-577D727BE4D0}" destId="{9C46B362-C5A1-451A-9A42-C408BF77A178}" srcOrd="0" destOrd="0" parTransId="{29E2947F-E933-4532-A945-89E4E04F5ADD}" sibTransId="{BC47B624-3F3E-4F5B-96BE-31E94B7D918F}"/>
    <dgm:cxn modelId="{3E2AB7C5-6F48-4B04-A170-D05C83C87143}" type="presOf" srcId="{04B3CF7F-E9A9-4BD7-8ABB-33A23B658ACD}" destId="{33447B4E-32F9-4419-84FA-5FB5A1BB3A94}" srcOrd="0" destOrd="0" presId="urn:microsoft.com/office/officeart/2005/8/layout/vList6"/>
    <dgm:cxn modelId="{C5E96E19-B78E-4190-A9CF-6E8881548ADE}" type="presOf" srcId="{9746BE60-2548-4907-9A5C-577D727BE4D0}" destId="{46995555-FBA7-440A-9E19-5759F4CFA21A}" srcOrd="0" destOrd="0" presId="urn:microsoft.com/office/officeart/2005/8/layout/vList6"/>
    <dgm:cxn modelId="{264F2930-78C1-4433-8058-52CB0E4CE000}" srcId="{237949B3-879D-4ACB-A019-5F9954F31C32}" destId="{9746BE60-2548-4907-9A5C-577D727BE4D0}" srcOrd="3" destOrd="0" parTransId="{1710C9BA-B95D-4620-8EE3-4424C2A73C64}" sibTransId="{6C33A0C4-087C-453F-BD1D-0E872F6D58D5}"/>
    <dgm:cxn modelId="{84256186-81B1-406D-8DE1-4ADDD5FA3693}" type="presOf" srcId="{40E11354-7763-4FB4-898F-B4D1556729A7}" destId="{0211E8F5-75B3-4C0F-9ADA-4E3D0B449B52}" srcOrd="0" destOrd="0" presId="urn:microsoft.com/office/officeart/2005/8/layout/vList6"/>
    <dgm:cxn modelId="{2AC6BC51-E967-477C-8D04-A18DDC19026F}" type="presOf" srcId="{8993DC6C-147D-489A-955D-481AA566AA1F}" destId="{7FAC8FE7-5BC5-49F5-B90B-E34735F8B383}" srcOrd="0" destOrd="0" presId="urn:microsoft.com/office/officeart/2005/8/layout/vList6"/>
    <dgm:cxn modelId="{E763D99C-E868-4B52-BCD6-3CA651058E78}" srcId="{8993DC6C-147D-489A-955D-481AA566AA1F}" destId="{40E11354-7763-4FB4-898F-B4D1556729A7}" srcOrd="0" destOrd="0" parTransId="{8DBACABB-7A39-4A10-9D97-DACE044CB5E1}" sibTransId="{658007DC-AA14-4F42-9F05-086EF889408D}"/>
    <dgm:cxn modelId="{67573C9D-A922-4479-998B-D858AB014E8B}" type="presOf" srcId="{D6C4166D-B48D-4995-8CF0-442344C2C16E}" destId="{74B813BE-9D60-460A-B279-0D72B8E7B6D5}" srcOrd="0" destOrd="0" presId="urn:microsoft.com/office/officeart/2005/8/layout/vList6"/>
    <dgm:cxn modelId="{45136B7D-5D0C-4D1A-A474-3FFFD3FF63B4}" srcId="{237949B3-879D-4ACB-A019-5F9954F31C32}" destId="{C73FFD73-3EE7-4987-8803-547BA7AE56BD}" srcOrd="0" destOrd="0" parTransId="{D7D0DC60-1990-4F50-A13E-59379F573CED}" sibTransId="{1D5849B0-5238-4182-BD73-B5BABCA7C204}"/>
    <dgm:cxn modelId="{376B2EBA-5D61-4FED-99B4-566BD082E06B}" srcId="{237949B3-879D-4ACB-A019-5F9954F31C32}" destId="{A9BF6A47-5290-46B2-A0D5-EFFFBA53D7D6}" srcOrd="1" destOrd="0" parTransId="{C65E5105-8C3A-4A14-9B6D-44881F8B2EC1}" sibTransId="{A4307C43-98F1-4976-82E4-8FF7CE756902}"/>
    <dgm:cxn modelId="{1103D7FA-0C06-4372-BF35-26E2CE72C85F}" type="presOf" srcId="{A9BF6A47-5290-46B2-A0D5-EFFFBA53D7D6}" destId="{07D52578-7275-4E46-8F6A-86874E97BE2F}" srcOrd="0" destOrd="0" presId="urn:microsoft.com/office/officeart/2005/8/layout/vList6"/>
    <dgm:cxn modelId="{58B51C78-2D8A-47DF-AACF-EEDA0DC64327}" type="presOf" srcId="{9C46B362-C5A1-451A-9A42-C408BF77A178}" destId="{BD6B5924-E49A-4B6C-984C-44C0A4154F46}" srcOrd="0" destOrd="0" presId="urn:microsoft.com/office/officeart/2005/8/layout/vList6"/>
    <dgm:cxn modelId="{A241B239-BBFF-432A-A4C2-A2AE50C31DA6}" type="presOf" srcId="{1B72BBB9-D979-453B-AF23-26C17ED8D2D5}" destId="{DB21CBA4-B96B-4CAB-93CA-2235E176C963}" srcOrd="0" destOrd="0" presId="urn:microsoft.com/office/officeart/2005/8/layout/vList6"/>
    <dgm:cxn modelId="{A8A13B00-9C83-40D0-8846-644382AC10D0}" type="presParOf" srcId="{66D9C2A0-E8AA-4800-A5B9-F21071481642}" destId="{0F833275-C63A-419E-9E9E-03A8E5780100}" srcOrd="0" destOrd="0" presId="urn:microsoft.com/office/officeart/2005/8/layout/vList6"/>
    <dgm:cxn modelId="{1EA67925-2FEF-4F71-9782-F19C4364CBF5}" type="presParOf" srcId="{0F833275-C63A-419E-9E9E-03A8E5780100}" destId="{F5941C9D-28AB-40F5-9930-C6EAD20AAE4F}" srcOrd="0" destOrd="0" presId="urn:microsoft.com/office/officeart/2005/8/layout/vList6"/>
    <dgm:cxn modelId="{45B6A9A9-7962-4557-9B8B-9C4BAAEAF2DA}" type="presParOf" srcId="{0F833275-C63A-419E-9E9E-03A8E5780100}" destId="{1B627805-163E-43FE-A18C-647EA2B521F2}" srcOrd="1" destOrd="0" presId="urn:microsoft.com/office/officeart/2005/8/layout/vList6"/>
    <dgm:cxn modelId="{A23C12EB-FBC2-4D3F-9EA5-6E6B5C020874}" type="presParOf" srcId="{66D9C2A0-E8AA-4800-A5B9-F21071481642}" destId="{19EA637B-6B83-4C99-A794-E364A9F68083}" srcOrd="1" destOrd="0" presId="urn:microsoft.com/office/officeart/2005/8/layout/vList6"/>
    <dgm:cxn modelId="{7F02B8C6-80FD-4CD9-9603-629314D39396}" type="presParOf" srcId="{66D9C2A0-E8AA-4800-A5B9-F21071481642}" destId="{BFFC45FA-CD40-47B4-BAA5-06605160D7BD}" srcOrd="2" destOrd="0" presId="urn:microsoft.com/office/officeart/2005/8/layout/vList6"/>
    <dgm:cxn modelId="{9A79B528-297A-4959-914B-CD8B90B108CB}" type="presParOf" srcId="{BFFC45FA-CD40-47B4-BAA5-06605160D7BD}" destId="{07D52578-7275-4E46-8F6A-86874E97BE2F}" srcOrd="0" destOrd="0" presId="urn:microsoft.com/office/officeart/2005/8/layout/vList6"/>
    <dgm:cxn modelId="{CEFA7152-0519-4921-82DA-303DC2D3AB6E}" type="presParOf" srcId="{BFFC45FA-CD40-47B4-BAA5-06605160D7BD}" destId="{74B813BE-9D60-460A-B279-0D72B8E7B6D5}" srcOrd="1" destOrd="0" presId="urn:microsoft.com/office/officeart/2005/8/layout/vList6"/>
    <dgm:cxn modelId="{06D0A811-F047-4CC2-83AF-A8463F205ADD}" type="presParOf" srcId="{66D9C2A0-E8AA-4800-A5B9-F21071481642}" destId="{8FD67F6F-7E8F-4B94-A4BF-E08A17FA0AAB}" srcOrd="3" destOrd="0" presId="urn:microsoft.com/office/officeart/2005/8/layout/vList6"/>
    <dgm:cxn modelId="{5758F70F-8F18-4B85-B131-569A7F0BB7CF}" type="presParOf" srcId="{66D9C2A0-E8AA-4800-A5B9-F21071481642}" destId="{AAF956A2-AA74-42E4-9E53-379626F20B7B}" srcOrd="4" destOrd="0" presId="urn:microsoft.com/office/officeart/2005/8/layout/vList6"/>
    <dgm:cxn modelId="{F0CEA86D-7AB6-4283-9E86-E1156D88C978}" type="presParOf" srcId="{AAF956A2-AA74-42E4-9E53-379626F20B7B}" destId="{33447B4E-32F9-4419-84FA-5FB5A1BB3A94}" srcOrd="0" destOrd="0" presId="urn:microsoft.com/office/officeart/2005/8/layout/vList6"/>
    <dgm:cxn modelId="{56F6CAD7-CB07-4603-AD89-2F64CF337F36}" type="presParOf" srcId="{AAF956A2-AA74-42E4-9E53-379626F20B7B}" destId="{DB21CBA4-B96B-4CAB-93CA-2235E176C963}" srcOrd="1" destOrd="0" presId="urn:microsoft.com/office/officeart/2005/8/layout/vList6"/>
    <dgm:cxn modelId="{821D564C-5C20-4328-9A68-A34B6A14F49F}" type="presParOf" srcId="{66D9C2A0-E8AA-4800-A5B9-F21071481642}" destId="{051DB3A4-4BE4-4F80-BD31-2477586BB0B8}" srcOrd="5" destOrd="0" presId="urn:microsoft.com/office/officeart/2005/8/layout/vList6"/>
    <dgm:cxn modelId="{BE33A663-FD76-46B7-9FFC-6CCAF3EFB9FD}" type="presParOf" srcId="{66D9C2A0-E8AA-4800-A5B9-F21071481642}" destId="{C39C9087-1417-4A1D-863E-364C6828FB0E}" srcOrd="6" destOrd="0" presId="urn:microsoft.com/office/officeart/2005/8/layout/vList6"/>
    <dgm:cxn modelId="{3484CCF5-5E9A-48DE-A2DC-FD954D62AE5D}" type="presParOf" srcId="{C39C9087-1417-4A1D-863E-364C6828FB0E}" destId="{46995555-FBA7-440A-9E19-5759F4CFA21A}" srcOrd="0" destOrd="0" presId="urn:microsoft.com/office/officeart/2005/8/layout/vList6"/>
    <dgm:cxn modelId="{79A48023-AE26-47C7-BF84-A1CE39D62D0F}" type="presParOf" srcId="{C39C9087-1417-4A1D-863E-364C6828FB0E}" destId="{BD6B5924-E49A-4B6C-984C-44C0A4154F46}" srcOrd="1" destOrd="0" presId="urn:microsoft.com/office/officeart/2005/8/layout/vList6"/>
    <dgm:cxn modelId="{49DA60A1-0810-43DE-8C3E-070CBBC01EC7}" type="presParOf" srcId="{66D9C2A0-E8AA-4800-A5B9-F21071481642}" destId="{7EAD51C3-2884-4D53-AAB6-A5A76298967C}" srcOrd="7" destOrd="0" presId="urn:microsoft.com/office/officeart/2005/8/layout/vList6"/>
    <dgm:cxn modelId="{9D7DD596-E261-4EE4-9C8F-8F57A33B2C76}" type="presParOf" srcId="{66D9C2A0-E8AA-4800-A5B9-F21071481642}" destId="{C3871C1A-D6D9-4D2F-9F68-A6E15728583E}" srcOrd="8" destOrd="0" presId="urn:microsoft.com/office/officeart/2005/8/layout/vList6"/>
    <dgm:cxn modelId="{641F3EAE-D475-4540-B262-03D3C4E64E81}" type="presParOf" srcId="{C3871C1A-D6D9-4D2F-9F68-A6E15728583E}" destId="{7FAC8FE7-5BC5-49F5-B90B-E34735F8B383}" srcOrd="0" destOrd="0" presId="urn:microsoft.com/office/officeart/2005/8/layout/vList6"/>
    <dgm:cxn modelId="{05D21CC4-A3C6-4666-9843-2E75C324E039}" type="presParOf" srcId="{C3871C1A-D6D9-4D2F-9F68-A6E15728583E}" destId="{0211E8F5-75B3-4C0F-9ADA-4E3D0B449B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27805-163E-43FE-A18C-647EA2B521F2}">
      <dsp:nvSpPr>
        <dsp:cNvPr id="0" name=""/>
        <dsp:cNvSpPr/>
      </dsp:nvSpPr>
      <dsp:spPr>
        <a:xfrm>
          <a:off x="2626455" y="153944"/>
          <a:ext cx="5526959" cy="14462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</a:t>
          </a:r>
          <a:r>
            <a:rPr lang="en-US" sz="1600" b="1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as far as possible from the population of the country.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1)</a:t>
          </a:r>
          <a:endParaRPr lang="en-US" sz="1600" b="1" i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626455" y="334726"/>
        <a:ext cx="4984612" cy="1084694"/>
      </dsp:txXfrm>
    </dsp:sp>
    <dsp:sp modelId="{F5941C9D-28AB-40F5-9930-C6EAD20AAE4F}">
      <dsp:nvSpPr>
        <dsp:cNvPr id="0" name=""/>
        <dsp:cNvSpPr/>
      </dsp:nvSpPr>
      <dsp:spPr>
        <a:xfrm>
          <a:off x="304797" y="304800"/>
          <a:ext cx="2093071" cy="84147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</a:t>
          </a:r>
          <a:endParaRPr lang="en-US" sz="1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45874" y="345877"/>
        <a:ext cx="2010917" cy="759322"/>
      </dsp:txXfrm>
    </dsp:sp>
    <dsp:sp modelId="{74B813BE-9D60-460A-B279-0D72B8E7B6D5}">
      <dsp:nvSpPr>
        <dsp:cNvPr id="0" name=""/>
        <dsp:cNvSpPr/>
      </dsp:nvSpPr>
      <dsp:spPr>
        <a:xfrm>
          <a:off x="2397842" y="1531587"/>
          <a:ext cx="5831724" cy="13853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2173767"/>
            <a:satOff val="-2535"/>
            <a:lumOff val="-423"/>
            <a:alphaOff val="0"/>
          </a:schemeClr>
        </a:solidFill>
        <a:ln w="26425" cap="flat" cmpd="sng" algn="ctr">
          <a:solidFill>
            <a:schemeClr val="accent2">
              <a:tint val="40000"/>
              <a:alpha val="90000"/>
              <a:hueOff val="-2173767"/>
              <a:satOff val="-2535"/>
              <a:lumOff val="-4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</a:t>
          </a:r>
          <a:r>
            <a:rPr lang="en-US" sz="1600" i="0" kern="12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constructed </a:t>
          </a:r>
          <a:r>
            <a:rPr lang="en-US" sz="1600" b="1" i="0" kern="12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as far as possible </a:t>
          </a:r>
          <a:r>
            <a:rPr lang="en-US" sz="1600" b="1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from an earthquake zone.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2)</a:t>
          </a:r>
          <a:endParaRPr lang="en-US" sz="1600" b="1" i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397842" y="1704751"/>
        <a:ext cx="5312232" cy="1038984"/>
      </dsp:txXfrm>
    </dsp:sp>
    <dsp:sp modelId="{07D52578-7275-4E46-8F6A-86874E97BE2F}">
      <dsp:nvSpPr>
        <dsp:cNvPr id="0" name=""/>
        <dsp:cNvSpPr/>
      </dsp:nvSpPr>
      <dsp:spPr>
        <a:xfrm>
          <a:off x="381002" y="1828800"/>
          <a:ext cx="1940610" cy="790887"/>
        </a:xfrm>
        <a:prstGeom prst="roundRect">
          <a:avLst/>
        </a:prstGeom>
        <a:solidFill>
          <a:schemeClr val="accent2">
            <a:hueOff val="-2266801"/>
            <a:satOff val="1309"/>
            <a:lumOff val="-2402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</a:t>
          </a:r>
          <a:endParaRPr lang="en-US" sz="1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19610" y="1867408"/>
        <a:ext cx="1863394" cy="713671"/>
      </dsp:txXfrm>
    </dsp:sp>
    <dsp:sp modelId="{DB21CBA4-B96B-4CAB-93CA-2235E176C963}">
      <dsp:nvSpPr>
        <dsp:cNvPr id="0" name=""/>
        <dsp:cNvSpPr/>
      </dsp:nvSpPr>
      <dsp:spPr>
        <a:xfrm>
          <a:off x="2550260" y="2999819"/>
          <a:ext cx="5526959" cy="11162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4347535"/>
            <a:satOff val="-5071"/>
            <a:lumOff val="-846"/>
            <a:alphaOff val="0"/>
          </a:schemeClr>
        </a:solidFill>
        <a:ln w="26425" cap="flat" cmpd="sng" algn="ctr">
          <a:solidFill>
            <a:schemeClr val="accent2">
              <a:tint val="40000"/>
              <a:alpha val="90000"/>
              <a:hueOff val="-4347535"/>
              <a:satOff val="-5071"/>
              <a:lumOff val="-8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</a:t>
          </a:r>
          <a:r>
            <a:rPr lang="en-US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technologically advanced country</a:t>
          </a:r>
          <a:r>
            <a:rPr lang="el-GR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</a:t>
          </a:r>
          <a:r>
            <a:rPr lang="el-GR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3)</a:t>
          </a:r>
          <a:endParaRPr lang="en-US" sz="1600" b="1" i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50260" y="3139349"/>
        <a:ext cx="5108370" cy="837178"/>
      </dsp:txXfrm>
    </dsp:sp>
    <dsp:sp modelId="{33447B4E-32F9-4419-84FA-5FB5A1BB3A94}">
      <dsp:nvSpPr>
        <dsp:cNvPr id="0" name=""/>
        <dsp:cNvSpPr/>
      </dsp:nvSpPr>
      <dsp:spPr>
        <a:xfrm>
          <a:off x="380993" y="3124203"/>
          <a:ext cx="1940679" cy="867471"/>
        </a:xfrm>
        <a:prstGeom prst="roundRect">
          <a:avLst/>
        </a:prstGeom>
        <a:solidFill>
          <a:schemeClr val="accent2">
            <a:hueOff val="-4533602"/>
            <a:satOff val="2618"/>
            <a:lumOff val="-4804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</a:t>
          </a:r>
          <a:endParaRPr lang="en-US" sz="1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3339" y="3166549"/>
        <a:ext cx="1855987" cy="782779"/>
      </dsp:txXfrm>
    </dsp:sp>
    <dsp:sp modelId="{BD6B5924-E49A-4B6C-984C-44C0A4154F46}">
      <dsp:nvSpPr>
        <dsp:cNvPr id="0" name=""/>
        <dsp:cNvSpPr/>
      </dsp:nvSpPr>
      <dsp:spPr>
        <a:xfrm>
          <a:off x="2626429" y="4198977"/>
          <a:ext cx="5374551" cy="1057166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6521302"/>
            <a:satOff val="-7606"/>
            <a:lumOff val="-1268"/>
            <a:alphaOff val="0"/>
          </a:schemeClr>
        </a:solidFill>
        <a:ln w="26425" cap="flat" cmpd="sng" algn="ctr">
          <a:solidFill>
            <a:schemeClr val="accent2">
              <a:tint val="40000"/>
              <a:alpha val="90000"/>
              <a:hueOff val="-6521302"/>
              <a:satOff val="-7606"/>
              <a:lumOff val="-1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country with </a:t>
          </a:r>
          <a:r>
            <a:rPr lang="en-US" sz="1600" b="1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low risk for </a:t>
          </a:r>
          <a:r>
            <a:rPr lang="en-US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terrorist attack</a:t>
          </a:r>
          <a:r>
            <a:rPr lang="el-GR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</a:t>
          </a:r>
          <a:r>
            <a:rPr lang="en-US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4)</a:t>
          </a:r>
          <a:endParaRPr lang="en-US" sz="1600" b="1" i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626429" y="4331123"/>
        <a:ext cx="4978114" cy="792874"/>
      </dsp:txXfrm>
    </dsp:sp>
    <dsp:sp modelId="{46995555-FBA7-440A-9E19-5759F4CFA21A}">
      <dsp:nvSpPr>
        <dsp:cNvPr id="0" name=""/>
        <dsp:cNvSpPr/>
      </dsp:nvSpPr>
      <dsp:spPr>
        <a:xfrm>
          <a:off x="381002" y="4343403"/>
          <a:ext cx="1940610" cy="768316"/>
        </a:xfrm>
        <a:prstGeom prst="roundRect">
          <a:avLst/>
        </a:prstGeom>
        <a:solidFill>
          <a:schemeClr val="accent2">
            <a:hueOff val="-6800403"/>
            <a:satOff val="3927"/>
            <a:lumOff val="-7205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</a:t>
          </a:r>
          <a:endParaRPr lang="en-US" sz="1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18508" y="4380909"/>
        <a:ext cx="1865598" cy="693304"/>
      </dsp:txXfrm>
    </dsp:sp>
    <dsp:sp modelId="{0211E8F5-75B3-4C0F-9ADA-4E3D0B449B52}">
      <dsp:nvSpPr>
        <dsp:cNvPr id="0" name=""/>
        <dsp:cNvSpPr/>
      </dsp:nvSpPr>
      <dsp:spPr>
        <a:xfrm>
          <a:off x="2550225" y="5341473"/>
          <a:ext cx="5526959" cy="1364126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8695070"/>
            <a:satOff val="-10141"/>
            <a:lumOff val="-1691"/>
            <a:alphaOff val="0"/>
          </a:schemeClr>
        </a:solidFill>
        <a:ln w="26425" cap="flat" cmpd="sng" algn="ctr">
          <a:solidFill>
            <a:schemeClr val="accent2">
              <a:tint val="40000"/>
              <a:alpha val="90000"/>
              <a:hueOff val="-8695070"/>
              <a:satOff val="-10141"/>
              <a:lumOff val="-16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The </a:t>
          </a:r>
          <a:r>
            <a:rPr lang="en-US" sz="1600" i="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nuclear power plant must be constructed in a country </a:t>
          </a:r>
          <a:r>
            <a:rPr lang="en-US" sz="16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with no extreme weather conditions </a:t>
          </a:r>
          <a:r>
            <a:rPr lang="el-GR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e.g. tornadoes</a:t>
          </a:r>
          <a:r>
            <a:rPr lang="el-GR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, </a:t>
          </a: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floods</a:t>
          </a:r>
          <a:r>
            <a:rPr lang="el-GR" sz="1600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).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en-US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see source </a:t>
          </a:r>
          <a:r>
            <a:rPr lang="el-GR" sz="1600" b="1" i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5)</a:t>
          </a:r>
          <a:endParaRPr lang="en-US" sz="1600" b="1" i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50225" y="5511989"/>
        <a:ext cx="5015412" cy="1023094"/>
      </dsp:txXfrm>
    </dsp:sp>
    <dsp:sp modelId="{7FAC8FE7-5BC5-49F5-B90B-E34735F8B383}">
      <dsp:nvSpPr>
        <dsp:cNvPr id="0" name=""/>
        <dsp:cNvSpPr/>
      </dsp:nvSpPr>
      <dsp:spPr>
        <a:xfrm>
          <a:off x="304797" y="5638801"/>
          <a:ext cx="1940610" cy="764651"/>
        </a:xfrm>
        <a:prstGeom prst="roundRect">
          <a:avLst/>
        </a:prstGeom>
        <a:solidFill>
          <a:schemeClr val="accent2">
            <a:hueOff val="-9067203"/>
            <a:satOff val="5236"/>
            <a:lumOff val="-9607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Parameter </a:t>
          </a:r>
          <a:r>
            <a:rPr lang="el-GR" sz="18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</a:t>
          </a:r>
          <a:endParaRPr lang="en-US" sz="1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42124" y="5676128"/>
        <a:ext cx="1865956" cy="689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39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39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072B0-4F50-44B3-AB5F-AB6D62280F77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4519"/>
            <a:ext cx="2971800" cy="4639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4519"/>
            <a:ext cx="2971800" cy="4639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5CD6-E801-4F88-9E95-60788C7A7A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02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645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5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7D07F-FABF-43FB-9E80-DEFB57332832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696913"/>
            <a:ext cx="46418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2773"/>
            <a:ext cx="5486400" cy="418052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3935"/>
            <a:ext cx="2971800" cy="4645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3935"/>
            <a:ext cx="2971800" cy="4645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99AFB-7A1A-4E2E-A244-523E398A3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68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47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63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567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9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39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91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7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27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999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391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CFEDE-F53C-4746-99B8-E73533C2C9C1}" type="datetimeFigureOut">
              <a:rPr lang="en-US" smtClean="0"/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786F1-D38E-4A73-B26D-02D7D07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7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6.jpeg"/><Relationship Id="rId7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7.jpeg"/><Relationship Id="rId9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Flag_of_Bulgaria.svg" TargetMode="External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hyperlink" Target="https://el.wikipedia.org/wiki/%CE%99%CF%84%CE%B1%CE%BB%CE%AF%CE%B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Flag_of_Cyprus.svg" TargetMode="External"/><Relationship Id="rId5" Type="http://schemas.openxmlformats.org/officeDocument/2006/relationships/image" Target="../media/image37.png"/><Relationship Id="rId10" Type="http://schemas.openxmlformats.org/officeDocument/2006/relationships/image" Target="../media/image7.jpeg"/><Relationship Id="rId4" Type="http://schemas.openxmlformats.org/officeDocument/2006/relationships/hyperlink" Target="https://el.wikipedia.org/wiki/%CE%91%CF%85%CF%83%CF%84%CF%81%CE%AF%CE%B1" TargetMode="External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14400"/>
            <a:ext cx="6858000" cy="179070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>
                <a:latin typeface="Palatino Linotype" panose="02040502050505030304" pitchFamily="18" charset="0"/>
              </a:rPr>
              <a:t>Nuclear Decisions! </a:t>
            </a:r>
            <a:r>
              <a:rPr lang="fi-FI" dirty="0">
                <a:latin typeface="Palatino Linotype" panose="02040502050505030304" pitchFamily="18" charset="0"/>
              </a:rPr>
              <a:t/>
            </a:r>
            <a:br>
              <a:rPr lang="fi-FI" dirty="0">
                <a:latin typeface="Palatino Linotype" panose="02040502050505030304" pitchFamily="18" charset="0"/>
              </a:rPr>
            </a:br>
            <a:endParaRPr lang="fi-FI" dirty="0">
              <a:latin typeface="Palatino Linotype" panose="0204050205050503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0367" y="4800600"/>
            <a:ext cx="6372257" cy="828455"/>
            <a:chOff x="47268" y="3712933"/>
            <a:chExt cx="8496342" cy="1104606"/>
          </a:xfrm>
        </p:grpSpPr>
        <p:pic>
          <p:nvPicPr>
            <p:cNvPr id="4" name="Picture 3" descr="http://europa.eu/about-eu/basic-information/symbols/images/flag_yellow_high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>
              <a:noAutofit/>
            </a:bodyPr>
            <a:lstStyle/>
            <a:p>
              <a:pPr marL="342900"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200" i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75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825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6" name="Frame 15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>
              <a:solidFill>
                <a:schemeClr val="tx1"/>
              </a:solidFill>
            </a:endParaRPr>
          </a:p>
        </p:txBody>
      </p:sp>
      <p:pic>
        <p:nvPicPr>
          <p:cNvPr id="8" name="Picture 6" descr="https://thumbs10.dreamstime.com/x/nuclear-power-over-gray-background-vector-illustration-3267218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20"/>
          <a:stretch/>
        </p:blipFill>
        <p:spPr bwMode="auto">
          <a:xfrm>
            <a:off x="3048000" y="2261910"/>
            <a:ext cx="3048000" cy="233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71" y="762000"/>
            <a:ext cx="1858482" cy="63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5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7067131"/>
              </p:ext>
            </p:extLst>
          </p:nvPr>
        </p:nvGraphicFramePr>
        <p:xfrm>
          <a:off x="228600" y="152400"/>
          <a:ext cx="86868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3931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285330" y="4114800"/>
            <a:ext cx="3124200" cy="219128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8929" y="4109884"/>
            <a:ext cx="3124200" cy="219128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Cyprus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75498" y="1466318"/>
            <a:ext cx="3124200" cy="219128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Austria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5800" y="1466319"/>
            <a:ext cx="3124200" cy="219128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Italy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Countries that have applied:</a:t>
            </a:r>
          </a:p>
        </p:txBody>
      </p:sp>
      <p:pic>
        <p:nvPicPr>
          <p:cNvPr id="9218" name="Picture 2" descr="Image result for ιταλια σημαι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2" t="28737" r="19200" b="30694"/>
          <a:stretch/>
        </p:blipFill>
        <p:spPr bwMode="auto">
          <a:xfrm>
            <a:off x="1228294" y="1893365"/>
            <a:ext cx="2039211" cy="13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αυστρία σημαι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r="8764"/>
          <a:stretch/>
        </p:blipFill>
        <p:spPr bwMode="auto">
          <a:xfrm>
            <a:off x="5805702" y="1893365"/>
            <a:ext cx="2083456" cy="13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e result for κύπρος σημαι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94" y="4642137"/>
            <a:ext cx="2039211" cy="135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109" y="4572000"/>
            <a:ext cx="2066977" cy="138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240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17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Problem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US" sz="32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1437"/>
            <a:ext cx="8305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None of the countries met all the parameters. The European Commission, in order to address this problem, requested help from an experienced inspector, Mr. 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Mike</a:t>
            </a:r>
            <a:r>
              <a:rPr lang="en-US" sz="2400" dirty="0">
                <a:solidFill>
                  <a:srgbClr val="FF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to evaluate the criteria for each country.</a:t>
            </a:r>
            <a:endParaRPr lang="el-GR" sz="2400" dirty="0">
              <a:solidFill>
                <a:srgbClr val="FF0000"/>
              </a:solidFill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2" name="Picture 2" descr="Image result for environment insp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29000"/>
            <a:ext cx="3801571" cy="215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93" y="563880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9074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57200" y="685800"/>
            <a:ext cx="8422558" cy="2819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Specifically, the inspector had to assess the impact of the construction of nuclear power plant aiming to see which country minimizes the risks for people and environment. </a:t>
            </a:r>
          </a:p>
        </p:txBody>
      </p:sp>
      <p:pic>
        <p:nvPicPr>
          <p:cNvPr id="11266" name="Picture 2" descr="https://thumbs9.dreamstime.com/x/nuclear-power-plant-922677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04"/>
          <a:stretch/>
        </p:blipFill>
        <p:spPr bwMode="auto">
          <a:xfrm>
            <a:off x="3236042" y="2723392"/>
            <a:ext cx="2472560" cy="268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ιταλια σημαι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2" t="28737" r="19200" b="30694"/>
          <a:stretch/>
        </p:blipFill>
        <p:spPr bwMode="auto">
          <a:xfrm>
            <a:off x="2474042" y="2438400"/>
            <a:ext cx="1233005" cy="8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αυστρία σημαια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r="8764"/>
          <a:stretch/>
        </p:blipFill>
        <p:spPr bwMode="auto">
          <a:xfrm>
            <a:off x="5293442" y="2438400"/>
            <a:ext cx="1259758" cy="81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Image result for κύπρος σημαι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042" y="5142733"/>
            <a:ext cx="1233005" cy="8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806" y="5142733"/>
            <a:ext cx="1249794" cy="83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thumbs8.dreamstime.com/x/red-question-mark-isolated-white-3049317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5" r="22000" b="7831"/>
          <a:stretch/>
        </p:blipFill>
        <p:spPr bwMode="auto">
          <a:xfrm>
            <a:off x="7162800" y="3656646"/>
            <a:ext cx="492655" cy="82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thumbs8.dreamstime.com/x/red-question-mark-isolated-white-3049317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5" r="22000" b="7831"/>
          <a:stretch/>
        </p:blipFill>
        <p:spPr bwMode="auto">
          <a:xfrm>
            <a:off x="1447800" y="3744617"/>
            <a:ext cx="439821" cy="73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kvaanane\Desktop\Multico_sininen-teksti-RGB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926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533400"/>
            <a:ext cx="8839200" cy="17526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Then, Mr. 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Mike</a:t>
            </a:r>
            <a:r>
              <a:rPr lang="en-US" sz="2400" dirty="0">
                <a:solidFill>
                  <a:srgbClr val="FF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as decided to ask for help from other experts.</a:t>
            </a:r>
          </a:p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 he calls to his office the following experts, presents the main problem and ask for their opinion.</a:t>
            </a:r>
            <a:r>
              <a:rPr lang="en-US" sz="2400" dirty="0">
                <a:solidFill>
                  <a:srgbClr val="FF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2133600"/>
            <a:ext cx="25908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Mark Mineral</a:t>
            </a:r>
          </a:p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Geologist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20856" r="79443" b="45722"/>
          <a:stretch/>
        </p:blipFill>
        <p:spPr bwMode="auto">
          <a:xfrm>
            <a:off x="534556" y="2800350"/>
            <a:ext cx="2347595" cy="1390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52800" y="2133600"/>
            <a:ext cx="25908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Erin Green</a:t>
            </a:r>
            <a:r>
              <a:rPr lang="el-G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en-US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Environmentalist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" t="18944" r="79681" b="45694"/>
          <a:stretch/>
        </p:blipFill>
        <p:spPr bwMode="auto">
          <a:xfrm>
            <a:off x="3445827" y="2743200"/>
            <a:ext cx="2404745" cy="1544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6248400" y="2133600"/>
            <a:ext cx="25908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l-G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Α</a:t>
            </a:r>
            <a:r>
              <a:rPr lang="en-US" sz="1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nn</a:t>
            </a: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Watery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Hydrologist</a:t>
            </a:r>
          </a:p>
        </p:txBody>
      </p:sp>
      <p:pic>
        <p:nvPicPr>
          <p:cNvPr id="9" name="Picture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" t="30310" r="78810" b="36854"/>
          <a:stretch/>
        </p:blipFill>
        <p:spPr bwMode="auto">
          <a:xfrm>
            <a:off x="6410007" y="2743200"/>
            <a:ext cx="2267585" cy="1563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219200" y="4572000"/>
            <a:ext cx="25908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Mary Richter</a:t>
            </a:r>
            <a:endParaRPr lang="el-GR" sz="16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Seismologist</a:t>
            </a:r>
          </a:p>
        </p:txBody>
      </p:sp>
      <p:pic>
        <p:nvPicPr>
          <p:cNvPr id="11" name="Picture 10" descr="Image result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206365"/>
            <a:ext cx="2468880" cy="1499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4267200" y="4601308"/>
            <a:ext cx="25908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Richard </a:t>
            </a:r>
            <a:r>
              <a:rPr lang="en-US" sz="1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Weathery</a:t>
            </a: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Meteorologist</a:t>
            </a:r>
          </a:p>
        </p:txBody>
      </p:sp>
      <p:pic>
        <p:nvPicPr>
          <p:cNvPr id="13" name="Picture 12" descr="TV news weather meteorologist anchorman reporter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7042"/>
          <a:stretch/>
        </p:blipFill>
        <p:spPr bwMode="auto">
          <a:xfrm>
            <a:off x="4314508" y="5174989"/>
            <a:ext cx="2496184" cy="1606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C:\Users\kvaanane\Desktop\Multico_sininen-teksti-RGB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1" y="6096000"/>
            <a:ext cx="2268000" cy="60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7435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81" y="503237"/>
            <a:ext cx="457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However, they need more help to complete this task. </a:t>
            </a:r>
            <a:endParaRPr lang="en-US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Imagine that your groups represents one of the five experts.</a:t>
            </a:r>
          </a:p>
        </p:txBody>
      </p:sp>
      <p:pic>
        <p:nvPicPr>
          <p:cNvPr id="12290" name="Picture 2" descr="https://thumbs10.dreamstime.com/x/help-overworked-businessman-22256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32" y="381000"/>
            <a:ext cx="3810000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685800" y="3733800"/>
            <a:ext cx="7924800" cy="197167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Mission</a:t>
            </a:r>
            <a:r>
              <a:rPr lang="el-GR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r>
              <a:rPr lang="en-US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</a:t>
            </a:r>
            <a:r>
              <a:rPr lang="en-U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country</a:t>
            </a:r>
            <a:r>
              <a:rPr lang="en-US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out of the four </a:t>
            </a:r>
            <a:r>
              <a:rPr lang="en-U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be considered as the more suitable for the construction of a nuclear power plant </a:t>
            </a:r>
            <a:r>
              <a:rPr lang="en-US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according to the </a:t>
            </a:r>
            <a:r>
              <a:rPr lang="en-U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location</a:t>
            </a:r>
            <a:r>
              <a:rPr lang="en-US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parameters </a:t>
            </a:r>
            <a:r>
              <a:rPr lang="en-US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by the European Commission.</a:t>
            </a:r>
          </a:p>
        </p:txBody>
      </p:sp>
      <p:pic>
        <p:nvPicPr>
          <p:cNvPr id="6" name="Picture 5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72928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3824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8600" y="0"/>
            <a:ext cx="8610600" cy="6705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l-GR" sz="2000" i="1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36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Mission</a:t>
            </a:r>
            <a:endParaRPr lang="el-GR" sz="2000" i="1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l-GR" sz="2000" i="1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i="1" dirty="0">
                <a:latin typeface="Calibri" panose="020F0502020204030204" pitchFamily="34" charset="0"/>
              </a:rPr>
              <a:t>Read your </a:t>
            </a:r>
            <a:r>
              <a:rPr lang="en-US" sz="2000" b="1" i="1" dirty="0">
                <a:latin typeface="Calibri" panose="020F0502020204030204" pitchFamily="34" charset="0"/>
              </a:rPr>
              <a:t>CV</a:t>
            </a:r>
            <a:r>
              <a:rPr lang="el-GR" sz="2000" i="1" dirty="0">
                <a:latin typeface="Calibri" panose="020F0502020204030204" pitchFamily="34" charset="0"/>
              </a:rPr>
              <a:t>.</a:t>
            </a:r>
            <a:endParaRPr lang="el-GR" sz="2000" dirty="0">
              <a:latin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i="1" dirty="0">
                <a:latin typeface="Calibri" panose="020F0502020204030204" pitchFamily="34" charset="0"/>
              </a:rPr>
              <a:t>Read the </a:t>
            </a:r>
            <a:r>
              <a:rPr lang="en-US" sz="2000" b="1" i="1" dirty="0">
                <a:latin typeface="Calibri" panose="020F0502020204030204" pitchFamily="34" charset="0"/>
              </a:rPr>
              <a:t>location parameters</a:t>
            </a:r>
            <a:r>
              <a:rPr lang="en-US" sz="2000" i="1" dirty="0">
                <a:latin typeface="Calibri" panose="020F0502020204030204" pitchFamily="34" charset="0"/>
              </a:rPr>
              <a:t> for the construction of the nuclear power plant.</a:t>
            </a:r>
            <a:endParaRPr lang="el-GR" sz="2000" dirty="0">
              <a:latin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i="1" dirty="0">
                <a:latin typeface="Calibri" panose="020F0502020204030204" pitchFamily="34" charset="0"/>
              </a:rPr>
              <a:t>Read the </a:t>
            </a:r>
            <a:r>
              <a:rPr lang="en-US" sz="2000" b="1" i="1" dirty="0">
                <a:latin typeface="Calibri" panose="020F0502020204030204" pitchFamily="34" charset="0"/>
              </a:rPr>
              <a:t>sources</a:t>
            </a:r>
            <a:r>
              <a:rPr lang="el-GR" sz="2000" i="1" dirty="0">
                <a:latin typeface="Calibri" panose="020F0502020204030204" pitchFamily="34" charset="0"/>
              </a:rPr>
              <a:t>.</a:t>
            </a:r>
            <a:endParaRPr lang="el-GR" sz="2000" dirty="0">
              <a:latin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i="1" dirty="0">
                <a:latin typeface="Calibri" panose="020F0502020204030204" pitchFamily="34" charset="0"/>
              </a:rPr>
              <a:t>Use the table below in order to </a:t>
            </a:r>
            <a:r>
              <a:rPr lang="en-US" sz="2000" b="1" i="1" dirty="0">
                <a:latin typeface="Calibri" panose="020F0502020204030204" pitchFamily="34" charset="0"/>
              </a:rPr>
              <a:t>rate </a:t>
            </a:r>
            <a:r>
              <a:rPr lang="en-US" sz="2000" dirty="0">
                <a:latin typeface="Calibri" panose="020F0502020204030204" pitchFamily="34" charset="0"/>
              </a:rPr>
              <a:t>each parameter in each country as follows</a:t>
            </a:r>
            <a:r>
              <a:rPr lang="en-US" sz="2000" i="1" dirty="0">
                <a:latin typeface="Calibri" panose="020F0502020204030204" pitchFamily="34" charset="0"/>
              </a:rPr>
              <a:t>:</a:t>
            </a:r>
            <a:endParaRPr lang="el-GR" sz="2000" dirty="0">
              <a:latin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1 Not suitable at all</a:t>
            </a:r>
            <a:endParaRPr lang="el-GR" sz="2000" dirty="0">
              <a:latin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2 A little suitable </a:t>
            </a:r>
            <a:endParaRPr lang="el-GR" sz="2000" dirty="0">
              <a:latin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3 Partially suitable </a:t>
            </a:r>
            <a:endParaRPr lang="el-GR" sz="2000" dirty="0">
              <a:latin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4 Suitable </a:t>
            </a:r>
            <a:endParaRPr lang="el-GR" sz="2000" dirty="0">
              <a:latin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5 Quite suitable </a:t>
            </a:r>
            <a:endParaRPr lang="en-US" sz="20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country with the </a:t>
            </a:r>
            <a:r>
              <a:rPr lang="en-US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highest score </a:t>
            </a:r>
            <a:r>
              <a:rPr lang="en-US" sz="2000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will be selected as the </a:t>
            </a:r>
            <a:r>
              <a:rPr lang="en-US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most suitable </a:t>
            </a:r>
            <a:r>
              <a:rPr lang="en-US" sz="2000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the construction of the nuclear power plant.</a:t>
            </a:r>
            <a:endParaRPr lang="el-GR" sz="20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0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Remember that you have to rate each parameter based on your expertise!</a:t>
            </a:r>
          </a:p>
          <a:p>
            <a:pPr algn="ctr"/>
            <a:endParaRPr lang="en-US" sz="20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6083544"/>
            <a:ext cx="2209800" cy="657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571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Source 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1: </a:t>
            </a:r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Map of Europe</a:t>
            </a:r>
            <a:endParaRPr lang="en-US" sz="32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Image result for europe ma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02055"/>
            <a:ext cx="5943600" cy="5655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485" y="6200775"/>
            <a:ext cx="2295207" cy="657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1063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145156"/>
              </p:ext>
            </p:extLst>
          </p:nvPr>
        </p:nvGraphicFramePr>
        <p:xfrm>
          <a:off x="609600" y="1600200"/>
          <a:ext cx="8339456" cy="2827633"/>
        </p:xfrm>
        <a:graphic>
          <a:graphicData uri="http://schemas.openxmlformats.org/drawingml/2006/table">
            <a:tbl>
              <a:tblPr firstRow="1" firstCol="1" bandRow="1"/>
              <a:tblGrid>
                <a:gridCol w="17819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95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62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616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Country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Population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per millions</a:t>
                      </a:r>
                      <a:r>
                        <a:rPr lang="el-GR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)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Area</a:t>
                      </a:r>
                      <a:r>
                        <a:rPr lang="el-GR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km²)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Population density (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people</a:t>
                      </a:r>
                      <a:r>
                        <a:rPr lang="el-GR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km²)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 </a:t>
                      </a:r>
                      <a:r>
                        <a:rPr lang="en-GB" sz="1200" b="1" dirty="0">
                          <a:effectLst/>
                          <a:latin typeface="Verdana"/>
                          <a:ea typeface="Calibri"/>
                          <a:cs typeface="Arial"/>
                        </a:rPr>
                        <a:t>Italy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58.8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301 320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195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5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Verdan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Austria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8.3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83 858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99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5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 </a:t>
                      </a:r>
                      <a:r>
                        <a:rPr lang="en-GB" sz="1200" b="1" dirty="0">
                          <a:effectLst/>
                          <a:latin typeface="Verdana"/>
                          <a:ea typeface="Calibri"/>
                          <a:cs typeface="Arial"/>
                        </a:rPr>
                        <a:t>Cyprus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0.8 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9 250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84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5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 </a:t>
                      </a:r>
                      <a:r>
                        <a:rPr lang="en-GB" sz="1200" b="1" dirty="0">
                          <a:effectLst/>
                          <a:latin typeface="Verdana"/>
                          <a:ea typeface="Calibri"/>
                          <a:cs typeface="Arial"/>
                        </a:rPr>
                        <a:t>Bulgaria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7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110 912</a:t>
                      </a:r>
                      <a:endParaRPr lang="el-G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Times New Roman"/>
                        </a:rPr>
                        <a:t>70</a:t>
                      </a:r>
                      <a:endParaRPr lang="el-G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Picture 8" descr="Flag of Italy.svg">
            <a:hlinkClick r:id="rId2" tooltip="&quot;Ιταλία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4572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Flag of Austria.svg">
            <a:hlinkClick r:id="rId4" tooltip="&quot;Αυστρία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2980690"/>
            <a:ext cx="457199" cy="219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Κύπρος">
            <a:hlinkClick r:id="rId6" tooltip="&quot;Κύπρος&quot;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3429000"/>
            <a:ext cx="457199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Flag of Bulgaria.svg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92246"/>
            <a:ext cx="457200" cy="27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kvaanane\Desktop\Multico_sininen-teksti-RGB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56260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2651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Source </a:t>
            </a:r>
            <a:r>
              <a:rPr lang="el-GR" sz="34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2: </a:t>
            </a:r>
            <a:r>
              <a:rPr lang="en-US" sz="3400" b="1" dirty="0">
                <a:latin typeface="Palatino Linotype" panose="02040502050505030304" pitchFamily="18" charset="0"/>
              </a:rPr>
              <a:t>European Seismic Hazard Map</a:t>
            </a:r>
            <a:endParaRPr lang="en-US" sz="34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Content Placeholder 3" descr="Image result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524000"/>
            <a:ext cx="8534400" cy="45667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21"/>
          <p:cNvSpPr txBox="1"/>
          <p:nvPr/>
        </p:nvSpPr>
        <p:spPr>
          <a:xfrm>
            <a:off x="4062279" y="4236104"/>
            <a:ext cx="553720" cy="2596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Verdana"/>
                <a:ea typeface="Calibri"/>
                <a:cs typeface="Times New Roman"/>
              </a:rPr>
              <a:t>Italy</a:t>
            </a:r>
            <a:endParaRPr lang="en-US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ext Box 22"/>
          <p:cNvSpPr txBox="1"/>
          <p:nvPr/>
        </p:nvSpPr>
        <p:spPr>
          <a:xfrm>
            <a:off x="7850505" y="5683250"/>
            <a:ext cx="607695" cy="2603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Verdana"/>
                <a:ea typeface="Calibri"/>
                <a:cs typeface="Times New Roman"/>
              </a:rPr>
              <a:t>Cyprus</a:t>
            </a:r>
            <a:endParaRPr lang="en-US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Text Box 23"/>
          <p:cNvSpPr txBox="1"/>
          <p:nvPr/>
        </p:nvSpPr>
        <p:spPr>
          <a:xfrm>
            <a:off x="4038600" y="2819400"/>
            <a:ext cx="685800" cy="2286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Verdana"/>
                <a:ea typeface="Calibri"/>
                <a:cs typeface="Times New Roman"/>
              </a:rPr>
              <a:t>Austria</a:t>
            </a:r>
            <a:endParaRPr lang="en-US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 Box 24"/>
          <p:cNvSpPr txBox="1"/>
          <p:nvPr/>
        </p:nvSpPr>
        <p:spPr>
          <a:xfrm>
            <a:off x="6705946" y="3733800"/>
            <a:ext cx="837854" cy="3048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latin typeface="Verdana"/>
                <a:ea typeface="Calibri"/>
                <a:cs typeface="Times New Roman"/>
              </a:rPr>
              <a:t>Bulgaria</a:t>
            </a:r>
            <a:endParaRPr lang="en-US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Picture 8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9017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Major task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! </a:t>
            </a:r>
            <a:endParaRPr lang="en-US" sz="32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 European Commission has decided to collaborate with a Russian company and fund the construction of a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 plant </a:t>
            </a:r>
            <a:r>
              <a:rPr lang="en-US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 a European country.</a:t>
            </a:r>
            <a:endParaRPr lang="en-US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47" y="3733800"/>
            <a:ext cx="2324105" cy="1549401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  <a:lumMod val="0"/>
                </a:schemeClr>
              </a:gs>
              <a:gs pos="100000">
                <a:schemeClr val="bg1">
                  <a:alpha val="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144" y="5921374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9814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3903" t="9325" r="59013" b="31400"/>
          <a:stretch/>
        </p:blipFill>
        <p:spPr bwMode="auto">
          <a:xfrm>
            <a:off x="762000" y="1787842"/>
            <a:ext cx="7543800" cy="42319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610600" cy="10668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Source 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3: </a:t>
            </a:r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Digital Economy and Society Index 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2015 </a:t>
            </a:r>
            <a:endParaRPr lang="en-US" sz="32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943600"/>
            <a:ext cx="2849953" cy="8030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4054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Source </a:t>
            </a:r>
            <a:r>
              <a:rPr lang="el-GR" sz="36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4: </a:t>
            </a:r>
            <a:r>
              <a:rPr lang="en-US" sz="36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Terror threat level in Europe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Palatino Linotype" panose="02040502050505030304" pitchFamily="18" charset="0"/>
              </a:rPr>
              <a:t>The British Foreign Office uses </a:t>
            </a:r>
            <a:r>
              <a:rPr lang="en-US" sz="1800" b="1" dirty="0">
                <a:latin typeface="Palatino Linotype" panose="02040502050505030304" pitchFamily="18" charset="0"/>
              </a:rPr>
              <a:t>four</a:t>
            </a:r>
            <a:r>
              <a:rPr lang="en-US" sz="1800" dirty="0">
                <a:latin typeface="Palatino Linotype" panose="02040502050505030304" pitchFamily="18" charset="0"/>
              </a:rPr>
              <a:t> ratings when considering the threat of a terrorist attack : high (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deep red</a:t>
            </a:r>
            <a:r>
              <a:rPr lang="en-US" sz="1800" dirty="0">
                <a:latin typeface="Palatino Linotype" panose="02040502050505030304" pitchFamily="18" charset="0"/>
              </a:rPr>
              <a:t>), general (</a:t>
            </a:r>
            <a:r>
              <a:rPr lang="en-US" sz="18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red</a:t>
            </a:r>
            <a:r>
              <a:rPr lang="en-US" sz="1800" dirty="0">
                <a:latin typeface="Palatino Linotype" panose="02040502050505030304" pitchFamily="18" charset="0"/>
              </a:rPr>
              <a:t>), underlying (</a:t>
            </a:r>
            <a:r>
              <a:rPr 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</a:rPr>
              <a:t>orange</a:t>
            </a:r>
            <a:r>
              <a:rPr lang="en-US" sz="1800" dirty="0">
                <a:latin typeface="Palatino Linotype" panose="02040502050505030304" pitchFamily="18" charset="0"/>
              </a:rPr>
              <a:t>) and low</a:t>
            </a:r>
            <a:r>
              <a:rPr lang="el-GR" sz="1800" dirty="0">
                <a:latin typeface="Palatino Linotype" panose="02040502050505030304" pitchFamily="18" charset="0"/>
              </a:rPr>
              <a:t> (</a:t>
            </a:r>
            <a:r>
              <a:rPr lang="el-GR" sz="1800" b="1" dirty="0">
                <a:solidFill>
                  <a:srgbClr val="FFCC00"/>
                </a:solidFill>
                <a:latin typeface="Palatino Linotype" panose="02040502050505030304" pitchFamily="18" charset="0"/>
              </a:rPr>
              <a:t>yellow</a:t>
            </a:r>
            <a:r>
              <a:rPr lang="el-GR" sz="1800" dirty="0">
                <a:latin typeface="Palatino Linotype" panose="02040502050505030304" pitchFamily="18" charset="0"/>
              </a:rPr>
              <a:t>).</a:t>
            </a:r>
          </a:p>
          <a:p>
            <a:endParaRPr lang="en-US" sz="18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8267" t="17651" r="72441" b="33428"/>
          <a:stretch/>
        </p:blipFill>
        <p:spPr bwMode="auto">
          <a:xfrm>
            <a:off x="1828800" y="2209800"/>
            <a:ext cx="5638800" cy="4724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4600"/>
            <a:ext cx="1828800" cy="5275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7058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Source </a:t>
            </a:r>
            <a:r>
              <a:rPr lang="el-GR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5: </a:t>
            </a:r>
            <a:r>
              <a:rPr lang="en-US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Extreme weather conditions in Europe 1980 – 2013</a:t>
            </a:r>
            <a:endParaRPr lang="el-GR" sz="28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67386"/>
              </p:ext>
            </p:extLst>
          </p:nvPr>
        </p:nvGraphicFramePr>
        <p:xfrm>
          <a:off x="457200" y="1828800"/>
          <a:ext cx="8153400" cy="4287942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982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26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28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600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Extreme weather conditions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Country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Effects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kern="1200">
                          <a:effectLst/>
                        </a:rPr>
                        <a:t>Predictions for the future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11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Very high temperatures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Central</a:t>
                      </a:r>
                      <a:r>
                        <a:rPr lang="el-GR" sz="1600" kern="1200">
                          <a:effectLst/>
                        </a:rPr>
                        <a:t> &amp; </a:t>
                      </a:r>
                      <a:r>
                        <a:rPr lang="en-US" sz="1600" kern="1200">
                          <a:effectLst/>
                        </a:rPr>
                        <a:t>Eastern Europe</a:t>
                      </a:r>
                      <a:r>
                        <a:rPr lang="el-GR" sz="1600" kern="1200">
                          <a:effectLst/>
                        </a:rPr>
                        <a:t> (2003-2010)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Death from the devastating heat </a:t>
                      </a:r>
                      <a:endParaRPr lang="el-GR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Wildfires</a:t>
                      </a:r>
                      <a:endParaRPr lang="el-GR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Drought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Increase of devastating heat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4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Intense Rainfall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Germay, Hungary, United Kingdom, France, Italy, Spain 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Floods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Increase of floods in Poland, Germany, Austria, Switzerland, France and Italy 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38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Windstorm 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Northeastern</a:t>
                      </a:r>
                      <a:r>
                        <a:rPr lang="el-GR" sz="1600" kern="1200">
                          <a:effectLst/>
                        </a:rPr>
                        <a:t> &amp; </a:t>
                      </a:r>
                      <a:r>
                        <a:rPr lang="en-US" sz="1600" kern="1200">
                          <a:effectLst/>
                        </a:rPr>
                        <a:t>Central Europe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Hail</a:t>
                      </a:r>
                      <a:endParaRPr lang="el-GR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Tornadoes </a:t>
                      </a:r>
                      <a:endParaRPr lang="el-GR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Thunderstorms 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Increase in Northeastern &amp; Central Europe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icture 3" descr="C:\Users\kvaanane\Desktop\Multico_sininen-teksti-RGB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6248400"/>
            <a:ext cx="2286000" cy="60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51419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New European Climate Map </a:t>
            </a:r>
            <a:b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l-GR" alt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2071 - 2100</a:t>
            </a:r>
            <a:endParaRPr lang="en-US" sz="32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1" name="Picture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57" y="1689986"/>
            <a:ext cx="6085535" cy="387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2781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419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19225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0" y="1535723"/>
            <a:ext cx="3200400" cy="2134553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F79646"/>
                </a:solidFill>
                <a:effectLst/>
                <a:latin typeface="Verdana"/>
                <a:ea typeface="Calibri"/>
                <a:cs typeface="Times New Roman"/>
              </a:rPr>
              <a:t>Mediterranean Countries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temperature overcomes the average.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annual rainfall is decreased.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annual river flow is decreased.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risk of droughts is increased.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risk of wildfires is increased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deaths due to devastating heat are increased.</a:t>
            </a:r>
            <a:endParaRPr lang="el-GR" sz="1400" dirty="0">
              <a:effectLst/>
              <a:ea typeface="Calibri"/>
              <a:cs typeface="Times New Roman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222965" y="1689986"/>
            <a:ext cx="3234010" cy="2120014"/>
          </a:xfrm>
          <a:prstGeom prst="round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76923C"/>
                </a:solidFill>
                <a:effectLst/>
                <a:latin typeface="Verdana"/>
                <a:ea typeface="Calibri"/>
                <a:cs typeface="Times New Roman"/>
              </a:rPr>
              <a:t>Central &amp; Eastern Europe</a:t>
            </a:r>
            <a:endParaRPr lang="el-GR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Extremely high temperatures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annual rainfall is decreased in the summer.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water temperature is increased.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temperature overcomes the average.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snowfalls are decreased.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risk of wildfires is increased.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400" dirty="0">
                <a:effectLst/>
                <a:ea typeface="Calibri"/>
                <a:cs typeface="Times New Roman"/>
              </a:rPr>
              <a:t> </a:t>
            </a:r>
            <a:endParaRPr lang="el-GR" sz="1400" dirty="0">
              <a:effectLst/>
              <a:ea typeface="Calibri"/>
              <a:cs typeface="Times New Roman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345278" y="4800600"/>
            <a:ext cx="3124835" cy="1322705"/>
          </a:xfrm>
          <a:prstGeom prst="roundRect">
            <a:avLst/>
          </a:prstGeom>
          <a:ln>
            <a:solidFill>
              <a:srgbClr val="F945C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F945CA"/>
                </a:solidFill>
                <a:effectLst/>
                <a:latin typeface="Verdana"/>
                <a:ea typeface="Calibri"/>
                <a:cs typeface="Times New Roman"/>
              </a:rPr>
              <a:t>Highlands</a:t>
            </a:r>
            <a:endParaRPr lang="el-GR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temperature overcomes the average in Europe.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The ice volume and area are increased.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Verdana"/>
                <a:ea typeface="Calibri"/>
                <a:cs typeface="Times New Roman"/>
              </a:rPr>
              <a:t>Permafrost areas are increased.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900" dirty="0">
                <a:effectLst/>
                <a:latin typeface="Verdana"/>
                <a:ea typeface="Calibri"/>
                <a:cs typeface="Times New Roman"/>
              </a:rPr>
              <a:t> </a:t>
            </a:r>
            <a:endParaRPr lang="el-GR" sz="14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900" dirty="0">
                <a:effectLst/>
                <a:latin typeface="Verdana"/>
                <a:ea typeface="Calibri"/>
                <a:cs typeface="Times New Roman"/>
              </a:rPr>
              <a:t> </a:t>
            </a:r>
            <a:endParaRPr lang="el-GR" sz="1400" dirty="0">
              <a:effectLst/>
              <a:ea typeface="Calibri"/>
              <a:cs typeface="Times New Roman"/>
            </a:endParaRPr>
          </a:p>
        </p:txBody>
      </p:sp>
      <p:pic>
        <p:nvPicPr>
          <p:cNvPr id="13" name="Content Placeholder 12" descr="C:\Users\kvaanane\Desktop\Multico_sininen-teksti-RGB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8" y="5972695"/>
            <a:ext cx="2842953" cy="885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9349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What is a </a:t>
            </a:r>
            <a:r>
              <a:rPr lang="en-US" sz="3200" b="1" dirty="0">
                <a:solidFill>
                  <a:srgbClr val="C0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 plant</a:t>
            </a:r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93837"/>
            <a:ext cx="8458200" cy="452596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l-GR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 plant </a:t>
            </a:r>
            <a:r>
              <a:rPr lang="en-US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is a station that produces electricity using </a:t>
            </a:r>
            <a:r>
              <a:rPr lang="en-US" sz="2800" b="1" dirty="0">
                <a:solidFill>
                  <a:schemeClr val="accent6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power.</a:t>
            </a:r>
            <a:r>
              <a:rPr lang="el-GR" sz="2800" b="1" dirty="0">
                <a:solidFill>
                  <a:schemeClr val="accent6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Content Placeholder 3" descr="Πυρηνικοί σταθμοί για παραγωγή ηλεκτρισμού - Η Rosatom στην Κύπρο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60" y="3048000"/>
            <a:ext cx="5869940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47" y="6096000"/>
            <a:ext cx="2380615" cy="671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17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53" y="559260"/>
            <a:ext cx="8229600" cy="9906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What is </a:t>
            </a:r>
            <a:r>
              <a:rPr lang="en-US" sz="3200" b="1" dirty="0">
                <a:solidFill>
                  <a:schemeClr val="accent6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power?</a:t>
            </a:r>
            <a:r>
              <a:rPr lang="el-GR" sz="3200" b="1" dirty="0">
                <a:solidFill>
                  <a:schemeClr val="accent6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32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763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accent6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 </a:t>
            </a:r>
          </a:p>
          <a:p>
            <a:pPr marL="0" indent="0" algn="ctr">
              <a:buNone/>
            </a:pPr>
            <a:r>
              <a:rPr lang="en-US" sz="28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is a renewable energy source.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2" descr="Ato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 bwMode="auto">
          <a:xfrm>
            <a:off x="3124200" y="2819400"/>
            <a:ext cx="320040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86444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954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7755"/>
            <a:ext cx="8229600" cy="9906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Why to build a </a:t>
            </a:r>
            <a: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l-GR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200" b="1" dirty="0">
                <a:solidFill>
                  <a:srgbClr val="C00000"/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nuclear power plant? </a:t>
            </a:r>
            <a:endParaRPr lang="en-US" sz="32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4724400" cy="4525963"/>
          </a:xfrm>
        </p:spPr>
        <p:txBody>
          <a:bodyPr>
            <a:noAutofit/>
          </a:bodyPr>
          <a:lstStyle/>
          <a:p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 this reason, the European Commission claims tha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 nuclear power should be used it increase the electricity production.</a:t>
            </a:r>
            <a:endParaRPr lang="el-GR" sz="24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4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257800" y="1708355"/>
            <a:ext cx="3595116" cy="3595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03471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0880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5257800" cy="5029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However, a </a:t>
            </a:r>
            <a:r>
              <a:rPr lang="en-US" sz="2400" u="sng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main concern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of the European Commission is the nuclear waste which are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radioactive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and may cause many problems 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 environment and people.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7" r="32838"/>
          <a:stretch/>
        </p:blipFill>
        <p:spPr bwMode="auto">
          <a:xfrm>
            <a:off x="5638800" y="1905000"/>
            <a:ext cx="30408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Main Concern</a:t>
            </a:r>
            <a:r>
              <a:rPr lang="el-GR" sz="28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US" sz="2800" b="1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18160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2815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306" y="1905000"/>
            <a:ext cx="4343400" cy="2849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Therefore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European Commission is concerned about the location for the construction of a nuclear power plant.</a:t>
            </a:r>
            <a:endParaRPr lang="el-GR" sz="2400" dirty="0">
              <a:latin typeface="Palatino Linotype" panose="0204050205050503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9"/>
          <a:stretch/>
        </p:blipFill>
        <p:spPr bwMode="auto">
          <a:xfrm>
            <a:off x="4598706" y="1752600"/>
            <a:ext cx="4213787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871794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799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3505200" y="1600200"/>
            <a:ext cx="5486400" cy="32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After conducting studies, the European Commission resulted in some parameters as to choose the best location. These parameters were uploaded on the official website of European Commission.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Then, there was a call for EU members interested in constructing a nuclear power plant in their country.</a:t>
            </a:r>
          </a:p>
        </p:txBody>
      </p:sp>
      <p:pic>
        <p:nvPicPr>
          <p:cNvPr id="1028" name="Picture 4" descr="https://thumbs4.dreamstime.com/x/uk-eu-referendum-postal-vote-application-forms-voting-referndum-aka-brexit-june-701255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5333" r="38194" b="7612"/>
          <a:stretch/>
        </p:blipFill>
        <p:spPr bwMode="auto">
          <a:xfrm>
            <a:off x="435077" y="1531858"/>
            <a:ext cx="2819400" cy="342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785" y="38100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926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Location Parameters </a:t>
            </a:r>
            <a:endParaRPr lang="en-US" sz="32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Palatino Linotype" panose="02040502050505030304" pitchFamily="18" charset="0"/>
              </a:rPr>
              <a:t>The location parameters to construct a 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</a:rPr>
              <a:t>nuclear power plant </a:t>
            </a:r>
            <a:r>
              <a:rPr lang="en-US" sz="2800" dirty="0">
                <a:latin typeface="Palatino Linotype" panose="02040502050505030304" pitchFamily="18" charset="0"/>
              </a:rPr>
              <a:t>relate to the protection of the environment and people’s health.</a:t>
            </a:r>
          </a:p>
          <a:p>
            <a:endParaRPr lang="en-US" sz="2800" dirty="0">
              <a:latin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5" b="9277"/>
          <a:stretch/>
        </p:blipFill>
        <p:spPr bwMode="auto">
          <a:xfrm>
            <a:off x="5257800" y="1828800"/>
            <a:ext cx="3161071" cy="305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10540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3809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6A893A-F080-47D4-924F-2AA27C1D09BC}">
  <ds:schemaRefs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5609314-FB62-4CB8-8FC9-6669F01275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9CC280A-B27B-4592-9EC5-901E6F51EF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1723</TotalTime>
  <Words>923</Words>
  <Application>Microsoft Office PowerPoint</Application>
  <PresentationFormat>On-screen Show (4:3)</PresentationFormat>
  <Paragraphs>140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Palatino Linotype</vt:lpstr>
      <vt:lpstr>Times New Roman</vt:lpstr>
      <vt:lpstr>Verdana</vt:lpstr>
      <vt:lpstr>Clarity</vt:lpstr>
      <vt:lpstr>Office Theme</vt:lpstr>
      <vt:lpstr>  Nuclear Decisions!  </vt:lpstr>
      <vt:lpstr>Major task! </vt:lpstr>
      <vt:lpstr>What is a nuclear power plant? </vt:lpstr>
      <vt:lpstr>What is nuclear power? </vt:lpstr>
      <vt:lpstr>Why to build a  nuclear power plant? </vt:lpstr>
      <vt:lpstr>PowerPoint Presentation</vt:lpstr>
      <vt:lpstr>PowerPoint Presentation</vt:lpstr>
      <vt:lpstr>PowerPoint Presentation</vt:lpstr>
      <vt:lpstr>Location Parameters </vt:lpstr>
      <vt:lpstr>PowerPoint Presentation</vt:lpstr>
      <vt:lpstr>Countries that have applied:</vt:lpstr>
      <vt:lpstr>Problem!</vt:lpstr>
      <vt:lpstr>PowerPoint Presentation</vt:lpstr>
      <vt:lpstr>PowerPoint Presentation</vt:lpstr>
      <vt:lpstr>PowerPoint Presentation</vt:lpstr>
      <vt:lpstr>PowerPoint Presentation</vt:lpstr>
      <vt:lpstr>Source 1: Map of Europe</vt:lpstr>
      <vt:lpstr>PowerPoint Presentation</vt:lpstr>
      <vt:lpstr>Source 2: European Seismic Hazard Map</vt:lpstr>
      <vt:lpstr>Source 3: Digital Economy and Society Index 2015 </vt:lpstr>
      <vt:lpstr>Source 4: Terror threat level in Europe</vt:lpstr>
      <vt:lpstr>Source 5: Extreme weather conditions in Europe 1980 – 2013</vt:lpstr>
      <vt:lpstr>New European Climate Map  2071 - 2100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eirini</dc:creator>
  <cp:lastModifiedBy>Tuula Keinonen</cp:lastModifiedBy>
  <cp:revision>95</cp:revision>
  <cp:lastPrinted>2016-10-14T13:09:07Z</cp:lastPrinted>
  <dcterms:created xsi:type="dcterms:W3CDTF">2016-10-04T13:07:09Z</dcterms:created>
  <dcterms:modified xsi:type="dcterms:W3CDTF">2018-12-28T14:46:15Z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