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4"/>
    <p:sldMasterId id="2147483792" r:id="rId5"/>
  </p:sldMasterIdLst>
  <p:notesMasterIdLst>
    <p:notesMasterId r:id="rId15"/>
  </p:notesMasterIdLst>
  <p:handoutMasterIdLst>
    <p:handoutMasterId r:id="rId16"/>
  </p:handoutMasterIdLst>
  <p:sldIdLst>
    <p:sldId id="268" r:id="rId6"/>
    <p:sldId id="258" r:id="rId7"/>
    <p:sldId id="257" r:id="rId8"/>
    <p:sldId id="259" r:id="rId9"/>
    <p:sldId id="261" r:id="rId10"/>
    <p:sldId id="260" r:id="rId11"/>
    <p:sldId id="262" r:id="rId12"/>
    <p:sldId id="266" r:id="rId13"/>
    <p:sldId id="263" r:id="rId14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941" autoAdjust="0"/>
  </p:normalViewPr>
  <p:slideViewPr>
    <p:cSldViewPr>
      <p:cViewPr varScale="1">
        <p:scale>
          <a:sx n="60" d="100"/>
          <a:sy n="60" d="100"/>
        </p:scale>
        <p:origin x="1450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9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69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17DA5-7061-4897-9F21-53C0F7F8C8D9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6554"/>
            <a:ext cx="2971800" cy="4656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6554"/>
            <a:ext cx="2971800" cy="4656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A67C8-033C-4782-92B1-FFE6335E0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77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9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69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96102B-00A7-4D3B-AA5D-418F2B2C5EF5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698500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24086"/>
            <a:ext cx="5486400" cy="4191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56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56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BC50F-5A06-4BA1-B8A6-988739843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342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BC50F-5A06-4BA1-B8A6-988739843D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686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l-GR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BC50F-5A06-4BA1-B8A6-988739843D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941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BC50F-5A06-4BA1-B8A6-988739843D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02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BC50F-5A06-4BA1-B8A6-988739843D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338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49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66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387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1835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673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8318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1249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981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8720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129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148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0AA14-F0DB-4CB4-8E9D-D27C178810AA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69BD0-1153-4CA6-8E9A-0BDF2CA6E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79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60154" y="1913580"/>
            <a:ext cx="6858000" cy="1790700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>
                <a:latin typeface="Palatino Linotype" panose="02040502050505030304" pitchFamily="18" charset="0"/>
              </a:rPr>
              <a:t>Mission Obesity</a:t>
            </a:r>
            <a:endParaRPr lang="fi-FI" dirty="0">
              <a:latin typeface="Palatino Linotype" panose="0204050205050503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03523" y="4826000"/>
            <a:ext cx="6372257" cy="828455"/>
            <a:chOff x="47268" y="3712933"/>
            <a:chExt cx="8496342" cy="1104606"/>
          </a:xfrm>
        </p:grpSpPr>
        <p:pic>
          <p:nvPicPr>
            <p:cNvPr id="4" name="Picture 3" descr="http://europa.eu/about-eu/basic-information/symbols/images/flag_yellow_high.jpg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68" y="3712933"/>
              <a:ext cx="1644412" cy="10438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Text Box 2"/>
            <p:cNvSpPr txBox="1">
              <a:spLocks noChangeArrowheads="1"/>
            </p:cNvSpPr>
            <p:nvPr/>
          </p:nvSpPr>
          <p:spPr bwMode="auto">
            <a:xfrm>
              <a:off x="1691680" y="3712933"/>
              <a:ext cx="4657725" cy="421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 marL="342900" algn="ctr">
                <a:lnSpc>
                  <a:spcPct val="115000"/>
                </a:lnSpc>
                <a:spcAft>
                  <a:spcPts val="750"/>
                </a:spcAft>
              </a:pPr>
              <a:r>
                <a:rPr lang="en-US" sz="12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This project has received funding from the </a:t>
              </a:r>
              <a:r>
                <a:rPr lang="en-US" sz="1200" i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European Union’s Horizon 2020 research and innovation </a:t>
              </a:r>
              <a:r>
                <a:rPr lang="en-US" sz="1200" i="1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programme</a:t>
              </a:r>
              <a:r>
                <a:rPr lang="en-US" sz="1200" i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2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under grant agreement No 665100</a:t>
              </a:r>
              <a:r>
                <a:rPr lang="en-US" sz="75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.</a:t>
              </a:r>
              <a:endParaRPr lang="fi-FI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  <a:spcAft>
                  <a:spcPts val="750"/>
                </a:spcAft>
              </a:pPr>
              <a:r>
                <a:rPr lang="en-US" sz="825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fi-FI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39698" y="3712933"/>
              <a:ext cx="1703912" cy="1104606"/>
            </a:xfrm>
            <a:prstGeom prst="rect">
              <a:avLst/>
            </a:prstGeom>
          </p:spPr>
        </p:pic>
      </p:grpSp>
      <p:sp>
        <p:nvSpPr>
          <p:cNvPr id="16" name="Frame 15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857250 w 12192000"/>
              <a:gd name="connsiteY5" fmla="*/ 857250 h 6858000"/>
              <a:gd name="connsiteX6" fmla="*/ 857250 w 12192000"/>
              <a:gd name="connsiteY6" fmla="*/ 6000750 h 6858000"/>
              <a:gd name="connsiteX7" fmla="*/ 11334750 w 12192000"/>
              <a:gd name="connsiteY7" fmla="*/ 6000750 h 6858000"/>
              <a:gd name="connsiteX8" fmla="*/ 11334750 w 12192000"/>
              <a:gd name="connsiteY8" fmla="*/ 857250 h 6858000"/>
              <a:gd name="connsiteX9" fmla="*/ 857250 w 12192000"/>
              <a:gd name="connsiteY9" fmla="*/ 85725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334750 w 12192000"/>
              <a:gd name="connsiteY7" fmla="*/ 60007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631930 w 12192000"/>
              <a:gd name="connsiteY7" fmla="*/ 64579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620500 w 12192000"/>
              <a:gd name="connsiteY7" fmla="*/ 63436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480060" y="457200"/>
                </a:moveTo>
                <a:lnTo>
                  <a:pt x="857250" y="6000750"/>
                </a:lnTo>
                <a:lnTo>
                  <a:pt x="11620500" y="6343650"/>
                </a:lnTo>
                <a:lnTo>
                  <a:pt x="11334750" y="857250"/>
                </a:lnTo>
                <a:lnTo>
                  <a:pt x="480060" y="457200"/>
                </a:lnTo>
                <a:close/>
              </a:path>
            </a:pathLst>
          </a:cu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350">
              <a:solidFill>
                <a:schemeClr val="tx1"/>
              </a:solidFill>
            </a:endParaRPr>
          </a:p>
        </p:txBody>
      </p:sp>
      <p:pic>
        <p:nvPicPr>
          <p:cNvPr id="8" name="Picture 2" descr="C:\Users\eirini\AppData\Local\Microsoft\Windows\INetCache\IE\7N049N1L\low_fat_diet[1]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Marker trans="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628" y="1295400"/>
            <a:ext cx="2410857" cy="307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70" y="1045105"/>
            <a:ext cx="1904762" cy="6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241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600200"/>
          </a:xfrm>
        </p:spPr>
        <p:txBody>
          <a:bodyPr>
            <a:normAutofit/>
          </a:bodyPr>
          <a:lstStyle/>
          <a:p>
            <a:r>
              <a:rPr lang="en-US" sz="3600" i="1" dirty="0" smtClean="0">
                <a:solidFill>
                  <a:schemeClr val="accent2"/>
                </a:solidFill>
              </a:rPr>
              <a:t>Prevention &amp; Health Care Centre</a:t>
            </a:r>
            <a:endParaRPr lang="en-US" sz="3600" i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Mr.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Foodies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is not feeling very well lately</a:t>
            </a:r>
            <a:r>
              <a:rPr lang="el-G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After his wife prompt, he decided to visit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the nearby health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centre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and consult the medical experts.  </a:t>
            </a:r>
          </a:p>
          <a:p>
            <a:pPr marL="0" indent="0">
              <a:buNone/>
            </a:pPr>
            <a:endParaRPr lang="el-GR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By the time Mr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 Foodies arrived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 the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centre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, Ms. Liz Hippocrates</a:t>
            </a:r>
            <a:r>
              <a:rPr lang="el-G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,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the health consultant, asked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Mr. Foodies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to fill in a form.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pic>
        <p:nvPicPr>
          <p:cNvPr id="4" name="Picture 3" descr="C:\Users\kvaanane\Desktop\Multico_sininen-teksti-RG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953000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615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066800"/>
          </a:xfrm>
        </p:spPr>
        <p:txBody>
          <a:bodyPr/>
          <a:lstStyle/>
          <a:p>
            <a:r>
              <a:rPr lang="en-US" sz="3600" i="1" dirty="0" smtClean="0">
                <a:solidFill>
                  <a:schemeClr val="accent2"/>
                </a:solidFill>
              </a:rPr>
              <a:t>Mr. Foodies profile</a:t>
            </a:r>
            <a:endParaRPr lang="en-US" sz="3600" i="1" dirty="0">
              <a:solidFill>
                <a:schemeClr val="accent2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511484"/>
              </p:ext>
            </p:extLst>
          </p:nvPr>
        </p:nvGraphicFramePr>
        <p:xfrm>
          <a:off x="381000" y="914399"/>
          <a:ext cx="8610601" cy="574046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296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19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11480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81001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Name/Surname</a:t>
                      </a:r>
                      <a:r>
                        <a:rPr lang="en-US" sz="1400" baseline="0" dirty="0" smtClean="0"/>
                        <a:t> of the patient</a:t>
                      </a:r>
                      <a:endParaRPr lang="el-GR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Elias Foodies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Age</a:t>
                      </a:r>
                      <a:r>
                        <a:rPr lang="en-US" sz="1400" dirty="0" smtClean="0"/>
                        <a:t>: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40 years old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Height</a:t>
                      </a:r>
                      <a:r>
                        <a:rPr lang="el-GR" sz="1400" dirty="0" smtClean="0"/>
                        <a:t>:</a:t>
                      </a:r>
                      <a:r>
                        <a:rPr lang="el-GR" sz="1400" baseline="0" dirty="0" smtClean="0"/>
                        <a:t> 1,68 </a:t>
                      </a:r>
                      <a:r>
                        <a:rPr lang="en-US" sz="1400" baseline="0" dirty="0" smtClean="0"/>
                        <a:t>m</a:t>
                      </a:r>
                      <a:endParaRPr lang="en-US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Weight</a:t>
                      </a:r>
                      <a:r>
                        <a:rPr lang="el-GR" sz="1400" dirty="0" smtClean="0"/>
                        <a:t>:</a:t>
                      </a:r>
                      <a:r>
                        <a:rPr lang="el-GR" sz="1400" baseline="0" dirty="0" smtClean="0"/>
                        <a:t> 126 </a:t>
                      </a:r>
                      <a:r>
                        <a:rPr lang="en-US" sz="1400" baseline="0" dirty="0" smtClean="0"/>
                        <a:t>kg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1479">
                <a:tc gridSpan="5">
                  <a:txBody>
                    <a:bodyPr/>
                    <a:lstStyle/>
                    <a:p>
                      <a:r>
                        <a:rPr lang="en-US" sz="1400" b="1" dirty="0" smtClean="0"/>
                        <a:t>Marital</a:t>
                      </a:r>
                      <a:r>
                        <a:rPr lang="en-US" sz="1400" b="1" baseline="0" dirty="0" smtClean="0"/>
                        <a:t> status</a:t>
                      </a:r>
                      <a:r>
                        <a:rPr lang="el-GR" sz="1400" dirty="0" smtClean="0"/>
                        <a:t>: </a:t>
                      </a:r>
                      <a:r>
                        <a:rPr lang="en-US" sz="1400" dirty="0" smtClean="0"/>
                        <a:t>Married with two kids 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1479">
                <a:tc gridSpan="2">
                  <a:txBody>
                    <a:bodyPr/>
                    <a:lstStyle/>
                    <a:p>
                      <a:r>
                        <a:rPr lang="en-US" sz="1400" b="1" i="0" dirty="0" smtClean="0"/>
                        <a:t>Job</a:t>
                      </a:r>
                      <a:r>
                        <a:rPr lang="el-GR" sz="1400" dirty="0" smtClean="0"/>
                        <a:t>: </a:t>
                      </a:r>
                      <a:r>
                        <a:rPr lang="en-US" sz="1400" dirty="0" smtClean="0"/>
                        <a:t>Merchant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b="1" dirty="0" smtClean="0"/>
                        <a:t>Working life</a:t>
                      </a:r>
                      <a:r>
                        <a:rPr lang="el-GR" sz="1400" dirty="0" smtClean="0"/>
                        <a:t>:</a:t>
                      </a:r>
                      <a:r>
                        <a:rPr lang="el-GR" sz="1400" baseline="0" dirty="0" smtClean="0"/>
                        <a:t> </a:t>
                      </a:r>
                      <a:r>
                        <a:rPr lang="en-US" sz="1400" baseline="0" dirty="0" smtClean="0"/>
                        <a:t>Sedentary work, many hours </a:t>
                      </a:r>
                    </a:p>
                    <a:p>
                      <a:r>
                        <a:rPr lang="en-US" sz="1400" baseline="0" dirty="0" smtClean="0"/>
                        <a:t>in front of the pc</a:t>
                      </a:r>
                      <a:endParaRPr lang="el-GR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2456">
                <a:tc gridSpan="5">
                  <a:txBody>
                    <a:bodyPr/>
                    <a:lstStyle/>
                    <a:p>
                      <a:r>
                        <a:rPr lang="fr-FR" sz="1400" b="1" dirty="0" smtClean="0"/>
                        <a:t>Physical Exercice: </a:t>
                      </a:r>
                      <a:r>
                        <a:rPr lang="fr-FR" sz="1400" b="0" dirty="0" smtClean="0"/>
                        <a:t>Minimum as non existent</a:t>
                      </a:r>
                      <a:endParaRPr lang="el-GR" sz="1400" b="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2456">
                <a:tc gridSpan="5">
                  <a:txBody>
                    <a:bodyPr/>
                    <a:lstStyle/>
                    <a:p>
                      <a:r>
                        <a:rPr lang="en-US" sz="1400" b="1" baseline="0" dirty="0" smtClean="0"/>
                        <a:t>Smoking</a:t>
                      </a:r>
                      <a:r>
                        <a:rPr lang="el-GR" sz="1400" baseline="0" dirty="0" smtClean="0"/>
                        <a:t>: </a:t>
                      </a:r>
                      <a:r>
                        <a:rPr lang="en-US" sz="1400" baseline="0" dirty="0" smtClean="0"/>
                        <a:t>1 pack of cigarettes a day</a:t>
                      </a:r>
                      <a:endParaRPr lang="el-GR" sz="1400" b="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21904">
                <a:tc gridSpan="2">
                  <a:txBody>
                    <a:bodyPr/>
                    <a:lstStyle/>
                    <a:p>
                      <a:r>
                        <a:rPr lang="en-US" sz="1400" b="1" dirty="0" smtClean="0"/>
                        <a:t>Nutrition</a:t>
                      </a:r>
                      <a:r>
                        <a:rPr lang="el-GR" sz="1400" dirty="0" smtClean="0"/>
                        <a:t>: </a:t>
                      </a:r>
                      <a:r>
                        <a:rPr lang="en-US" sz="1400" dirty="0" smtClean="0"/>
                        <a:t>red meat, fried foods, sweets, sausages, pizza, fries, chocolates, ice creams, soft drinks.</a:t>
                      </a:r>
                      <a:endParaRPr lang="el-GR" sz="1400" b="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b="1" u="sng" dirty="0" smtClean="0"/>
                        <a:t>Notes</a:t>
                      </a:r>
                      <a:r>
                        <a:rPr lang="el-GR" sz="1400" u="sng" dirty="0" smtClean="0"/>
                        <a:t>: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He usually doesn’t have breakfast</a:t>
                      </a:r>
                      <a:endParaRPr lang="el-GR" sz="1400" baseline="0" dirty="0" smtClean="0"/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He eats a snack with his coffee at work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At noon he eats fast food and drinks a soft drink</a:t>
                      </a:r>
                      <a:r>
                        <a:rPr lang="el-GR" sz="1400" baseline="0" dirty="0" smtClean="0"/>
                        <a:t>.</a:t>
                      </a:r>
                      <a:endParaRPr lang="en-US" sz="1400" baseline="0" dirty="0" smtClean="0"/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Then he eats something salty or sweet accompanied with an energy drink.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In the evening he eats his </a:t>
                      </a:r>
                      <a:r>
                        <a:rPr lang="en-US" sz="1400" baseline="0" dirty="0" err="1" smtClean="0"/>
                        <a:t>favourite</a:t>
                      </a:r>
                      <a:r>
                        <a:rPr lang="en-US" sz="1400" baseline="0" dirty="0" smtClean="0"/>
                        <a:t> food (meat, fried potatoes, pizzas etc.).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Then, he enjoys an ice cream or cake and watches his </a:t>
                      </a:r>
                      <a:r>
                        <a:rPr lang="en-US" sz="1400" baseline="0" dirty="0" err="1" smtClean="0"/>
                        <a:t>favourite</a:t>
                      </a:r>
                      <a:r>
                        <a:rPr lang="en-US" sz="1400" baseline="0" dirty="0" smtClean="0"/>
                        <a:t> series.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He avoids salads and fruits.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He has the same eating habits with his parents.  </a:t>
                      </a:r>
                      <a:endParaRPr lang="el-GR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72013">
                <a:tc gridSpan="5">
                  <a:txBody>
                    <a:bodyPr/>
                    <a:lstStyle/>
                    <a:p>
                      <a:r>
                        <a:rPr lang="en-US" sz="1400" b="1" dirty="0" smtClean="0"/>
                        <a:t>Symptoms</a:t>
                      </a:r>
                      <a:r>
                        <a:rPr lang="el-GR" sz="1400" dirty="0" smtClean="0"/>
                        <a:t>: </a:t>
                      </a:r>
                      <a:r>
                        <a:rPr lang="en-US" sz="1400" dirty="0" smtClean="0"/>
                        <a:t>pain in the bowel, constipation, shortness of breath, fatigue, snoring</a:t>
                      </a:r>
                      <a:r>
                        <a:rPr lang="el-GR" sz="1400" baseline="0" dirty="0" smtClean="0"/>
                        <a:t>. 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75" t="22476" r="30137" b="31429"/>
          <a:stretch/>
        </p:blipFill>
        <p:spPr bwMode="auto">
          <a:xfrm>
            <a:off x="7620000" y="990600"/>
            <a:ext cx="1289103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5" descr="C:\Users\kvaanane\Desktop\Multico_sininen-teksti-RG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525"/>
            <a:ext cx="2286000" cy="695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149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2288"/>
            <a:ext cx="8229600" cy="432511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Ms.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Hippocrates finds difficulty in choosing the medical expert that Mr. 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Foodies should visit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first. </a:t>
            </a:r>
          </a:p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The medical experts are the following:  </a:t>
            </a:r>
            <a:endParaRPr lang="el-GR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lvl="1"/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Biologist</a:t>
            </a:r>
            <a:endParaRPr lang="el-GR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lvl="1"/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Gastroenterologist </a:t>
            </a:r>
            <a:endParaRPr lang="el-GR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lvl="1"/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Clinical dietician </a:t>
            </a:r>
            <a:endParaRPr lang="el-GR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lvl="1"/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Cardiologist </a:t>
            </a:r>
            <a:endParaRPr lang="el-GR" sz="2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pic>
        <p:nvPicPr>
          <p:cNvPr id="4" name="Picture 3" descr="C:\Users\kvaanane\Desktop\Multico_sininen-teksti-RG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800600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792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838200"/>
          </a:xfrm>
        </p:spPr>
        <p:txBody>
          <a:bodyPr/>
          <a:lstStyle/>
          <a:p>
            <a:r>
              <a:rPr lang="en-US" sz="4400" i="1" dirty="0" smtClean="0">
                <a:solidFill>
                  <a:schemeClr val="accent2"/>
                </a:solidFill>
              </a:rPr>
              <a:t>Biologist</a:t>
            </a:r>
            <a:endParaRPr lang="en-US" sz="4400" i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Name</a:t>
            </a:r>
            <a:r>
              <a:rPr lang="el-G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Darwin Evolutionist</a:t>
            </a:r>
            <a:endParaRPr lang="el-GR" sz="16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l-GR" sz="16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Age</a:t>
            </a:r>
            <a:r>
              <a:rPr lang="el-G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40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years old</a:t>
            </a:r>
            <a:endParaRPr lang="el-GR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l-GR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Studies</a:t>
            </a:r>
            <a:r>
              <a:rPr lang="el-G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Bachelors’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Biology </a:t>
            </a:r>
            <a:endParaRPr lang="el-GR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l-GR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Major subjects in high school</a:t>
            </a:r>
            <a:r>
              <a:rPr lang="el-G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biology, chemistry, physics, mathematics. </a:t>
            </a:r>
          </a:p>
          <a:p>
            <a:pPr marL="0" indent="0">
              <a:spcBef>
                <a:spcPts val="0"/>
              </a:spcBef>
              <a:buNone/>
            </a:pPr>
            <a:endParaRPr lang="el-GR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Job duties</a:t>
            </a:r>
            <a:r>
              <a:rPr lang="el-G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</a:p>
          <a:p>
            <a:pPr marL="864108" lvl="1" indent="-571500">
              <a:spcBef>
                <a:spcPts val="0"/>
              </a:spcBef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 study life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all its forms and trying to understand the basic processes of life and how it relates to its environment. For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example, study the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relation between genetic mutations of a protein and the symptoms of a patient to better understand a disease.</a:t>
            </a:r>
          </a:p>
          <a:p>
            <a:pPr marL="864108" lvl="1" indent="-571500">
              <a:spcBef>
                <a:spcPts val="0"/>
              </a:spcBef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study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an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organism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starting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from blood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collection.</a:t>
            </a:r>
          </a:p>
          <a:p>
            <a:pPr marL="292608" lvl="1" indent="0">
              <a:spcBef>
                <a:spcPts val="0"/>
              </a:spcBef>
              <a:buNone/>
            </a:pPr>
            <a:endParaRPr lang="el-G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Basic skills</a:t>
            </a:r>
            <a:r>
              <a:rPr lang="el-G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 is curious , patient, he has self-confidence and excellent individual and teamwork skills. </a:t>
            </a:r>
          </a:p>
          <a:p>
            <a:pPr marL="0" indent="0">
              <a:spcBef>
                <a:spcPts val="0"/>
              </a:spcBef>
              <a:buNone/>
            </a:pPr>
            <a:endParaRPr lang="el-GR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Workplace</a:t>
            </a:r>
            <a:r>
              <a:rPr lang="el-G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laboratories and research centers in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health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sector, hospitals, food companies, environmental centers etc.</a:t>
            </a:r>
            <a:endParaRPr lang="el-GR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7" t="25524" r="71766" b="43619"/>
          <a:stretch/>
        </p:blipFill>
        <p:spPr bwMode="auto">
          <a:xfrm>
            <a:off x="6019800" y="228600"/>
            <a:ext cx="2494844" cy="2362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Users\kvaanane\Desktop\Multico_sininen-teksti-RGB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895975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94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304800"/>
            <a:ext cx="8229600" cy="1600200"/>
          </a:xfrm>
        </p:spPr>
        <p:txBody>
          <a:bodyPr>
            <a:normAutofit/>
          </a:bodyPr>
          <a:lstStyle/>
          <a:p>
            <a:r>
              <a:rPr lang="en-US" sz="4400" i="1" dirty="0" smtClean="0">
                <a:solidFill>
                  <a:schemeClr val="accent2"/>
                </a:solidFill>
              </a:rPr>
              <a:t>Clinical dietician </a:t>
            </a:r>
            <a:endParaRPr lang="en-US" sz="4400" i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816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3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Name</a:t>
            </a:r>
            <a:r>
              <a:rPr lang="el-GR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23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Mary Pyramid</a:t>
            </a:r>
            <a:endParaRPr lang="el-GR" sz="23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l-GR" sz="23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US" sz="23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Age</a:t>
            </a:r>
            <a:r>
              <a:rPr lang="el-GR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r>
              <a:rPr 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l-GR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35</a:t>
            </a:r>
            <a:r>
              <a:rPr 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years old</a:t>
            </a:r>
            <a:endParaRPr lang="el-GR" sz="2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l-GR" sz="2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US" sz="23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Studies</a:t>
            </a:r>
            <a:r>
              <a:rPr lang="el-GR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Bachelors’ in Dietetics and Masters’ in Clinical Nutrition</a:t>
            </a:r>
          </a:p>
          <a:p>
            <a:pPr marL="0" indent="0">
              <a:buNone/>
            </a:pPr>
            <a:endParaRPr lang="el-GR" sz="2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US" sz="23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Major subjects in high school</a:t>
            </a:r>
            <a:r>
              <a:rPr lang="el-GR" sz="23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biology, chemistry, mathematics</a:t>
            </a:r>
            <a:endParaRPr lang="el-GR" sz="2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US" sz="2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US" sz="23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Job duties</a:t>
            </a:r>
            <a:r>
              <a:rPr lang="el-GR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 determine and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propose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nutritional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ways to help people to regain or maintain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healthy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good physical condition.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 supervise the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planning and preparation of meals in various centers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e.g.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hospitals, schools for people to eat healthily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lvl="1"/>
            <a:endParaRPr lang="el-GR" sz="2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US" sz="23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Basic skills</a:t>
            </a:r>
            <a:r>
              <a:rPr lang="el-GR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She has understanding , sensitivity, accuracy and </a:t>
            </a:r>
            <a:r>
              <a:rPr lang="en-US" sz="23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organisational</a:t>
            </a:r>
            <a:r>
              <a:rPr 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skills. She is patient and has the ability to successfully communicate with her patients and other experts she cooperates with. </a:t>
            </a:r>
          </a:p>
          <a:p>
            <a:pPr marL="0" indent="0">
              <a:buNone/>
            </a:pPr>
            <a:endParaRPr lang="el-GR" sz="2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US" sz="23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Workplace</a:t>
            </a:r>
            <a:r>
              <a:rPr lang="el-GR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nutrition department in hospitals</a:t>
            </a:r>
            <a:r>
              <a:rPr lang="en-US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private institute dietetics, health center, sports center, kindergarten, fitness center, research center.</a:t>
            </a:r>
            <a:endParaRPr lang="el-GR" sz="2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l-G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2400"/>
            <a:ext cx="2470826" cy="24193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C:\Users\kvaanane\Desktop\Multico_sininen-teksti-RGB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1" y="6096000"/>
            <a:ext cx="2667000" cy="76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244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609600"/>
            <a:ext cx="8229600" cy="1600200"/>
          </a:xfrm>
        </p:spPr>
        <p:txBody>
          <a:bodyPr>
            <a:normAutofit/>
          </a:bodyPr>
          <a:lstStyle/>
          <a:p>
            <a:r>
              <a:rPr lang="en-US" sz="4400" i="1" dirty="0" smtClean="0">
                <a:solidFill>
                  <a:schemeClr val="accent2"/>
                </a:solidFill>
              </a:rPr>
              <a:t>Gastroenterologist </a:t>
            </a:r>
            <a:endParaRPr lang="en-US" sz="4400" i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 fontScale="62500" lnSpcReduction="20000"/>
          </a:bodyPr>
          <a:lstStyle/>
          <a:p>
            <a:pPr marL="109728" indent="0">
              <a:buNone/>
            </a:pPr>
            <a:r>
              <a:rPr lang="en-US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Name</a:t>
            </a:r>
            <a:r>
              <a:rPr lang="el-GR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2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Helen Belly </a:t>
            </a:r>
            <a:endParaRPr lang="el-GR" sz="26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9728" indent="0">
              <a:buNone/>
            </a:pPr>
            <a:endParaRPr lang="el-GR" sz="2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9728" indent="0">
              <a:buNone/>
            </a:pPr>
            <a:r>
              <a:rPr lang="en-US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Age</a:t>
            </a:r>
            <a:r>
              <a:rPr lang="el-GR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r>
              <a:rPr 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l-GR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42</a:t>
            </a:r>
            <a:r>
              <a:rPr 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years old</a:t>
            </a:r>
            <a:endParaRPr lang="el-GR" sz="2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9728" indent="0">
              <a:buNone/>
            </a:pPr>
            <a:endParaRPr lang="en-US" sz="2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9728" indent="0">
              <a:buNone/>
            </a:pPr>
            <a:r>
              <a:rPr lang="en-US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Studies</a:t>
            </a:r>
            <a:r>
              <a:rPr lang="el-GR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Bachelors’ in Medicine and specialized in gastroenterology</a:t>
            </a:r>
          </a:p>
          <a:p>
            <a:pPr marL="109728" indent="0">
              <a:buNone/>
            </a:pPr>
            <a:endParaRPr lang="el-GR" sz="2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9728" indent="0">
              <a:buNone/>
            </a:pPr>
            <a:r>
              <a:rPr lang="en-US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Major subjects in high school</a:t>
            </a:r>
            <a:r>
              <a:rPr lang="el-GR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biology, chemistry, mathematics, physics </a:t>
            </a:r>
            <a:endParaRPr lang="el-GR" sz="2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9728" indent="0">
              <a:buNone/>
            </a:pPr>
            <a:endParaRPr lang="el-GR" sz="2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9728" indent="0">
              <a:buNone/>
            </a:pPr>
            <a:r>
              <a:rPr lang="en-US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Job duties</a:t>
            </a:r>
            <a:r>
              <a:rPr lang="el-GR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</a:p>
          <a:p>
            <a:pPr marL="411480" lvl="1" indent="0">
              <a:buNone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Examines the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patient; makes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diagnosis of the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disease;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controls the various organs of the digestive system (which is responsible for the breakdown of food into simpler substances, </a:t>
            </a:r>
            <a:r>
              <a:rPr lang="en-US" sz="2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ie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The esophagus, stomach, pancreas, liver, gall bladder, small and the large intestine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);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makes some specialized medical tests and indicates to the patient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 pharmaceutical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or clinical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treatment.</a:t>
            </a:r>
          </a:p>
          <a:p>
            <a:pPr marL="411480" lvl="1" indent="0">
              <a:buNone/>
            </a:pPr>
            <a:endParaRPr lang="el-GR" sz="2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9728" indent="0">
              <a:buNone/>
            </a:pPr>
            <a:r>
              <a:rPr lang="en-US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Basic skills</a:t>
            </a:r>
            <a:r>
              <a:rPr lang="el-GR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She has </a:t>
            </a: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high sense of responsibility and </a:t>
            </a:r>
            <a:r>
              <a:rPr 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shows understanding to the </a:t>
            </a: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patient </a:t>
            </a:r>
            <a:r>
              <a:rPr 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She is </a:t>
            </a: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calm, patient, determined and has mental and physical strength. Also, she participates in conferences and constantly updated about the developments in </a:t>
            </a:r>
            <a:r>
              <a:rPr 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medicine.</a:t>
            </a:r>
          </a:p>
          <a:p>
            <a:pPr marL="109728" indent="0">
              <a:buNone/>
            </a:pPr>
            <a:endParaRPr lang="el-GR" sz="2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9728" indent="0">
              <a:buNone/>
            </a:pPr>
            <a:r>
              <a:rPr lang="en-US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Workplace</a:t>
            </a:r>
            <a:r>
              <a:rPr lang="en-US" sz="2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laboratories and </a:t>
            </a:r>
            <a:r>
              <a:rPr 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research centers, health care </a:t>
            </a:r>
            <a:r>
              <a:rPr lang="en-US" sz="2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centres</a:t>
            </a:r>
            <a:r>
              <a:rPr 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hospitals.</a:t>
            </a:r>
            <a:endParaRPr lang="en-US" sz="2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5" t="19333" r="79613" b="31238"/>
          <a:stretch/>
        </p:blipFill>
        <p:spPr bwMode="auto">
          <a:xfrm>
            <a:off x="6791324" y="152400"/>
            <a:ext cx="1743076" cy="243187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Users\kvaanane\Desktop\Multico_sininen-teksti-RGB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1" y="6172200"/>
            <a:ext cx="2438400" cy="673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037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85800"/>
            <a:ext cx="8229600" cy="1600200"/>
          </a:xfrm>
        </p:spPr>
        <p:txBody>
          <a:bodyPr/>
          <a:lstStyle/>
          <a:p>
            <a:r>
              <a:rPr lang="en-US" sz="4400" dirty="0" smtClean="0">
                <a:solidFill>
                  <a:schemeClr val="accent2"/>
                </a:solidFill>
              </a:rPr>
              <a:t>Cardiologist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r>
              <a:rPr lang="en-US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Name</a:t>
            </a:r>
            <a:r>
              <a:rPr lang="el-GR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1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Stephan Artery </a:t>
            </a:r>
            <a:endParaRPr lang="el-GR" sz="19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9728" indent="0">
              <a:buNone/>
            </a:pPr>
            <a:endParaRPr lang="el-GR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9728" indent="0">
              <a:buNone/>
            </a:pPr>
            <a:r>
              <a:rPr lang="en-US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Age</a:t>
            </a:r>
            <a:r>
              <a:rPr lang="el-GR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r>
              <a:rPr lang="en-US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l-GR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53</a:t>
            </a:r>
          </a:p>
          <a:p>
            <a:pPr marL="109728" indent="0">
              <a:buNone/>
            </a:pPr>
            <a:endParaRPr lang="en-US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9728" indent="0">
              <a:buNone/>
            </a:pPr>
            <a:r>
              <a:rPr lang="en-US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Studies</a:t>
            </a:r>
            <a:r>
              <a:rPr lang="el-GR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Bachelors’ in Medicine and specialized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cardiology </a:t>
            </a:r>
            <a:endParaRPr lang="el-GR" sz="1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9728" indent="0">
              <a:buNone/>
            </a:pPr>
            <a:endParaRPr lang="el-GR" sz="1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9728" indent="0">
              <a:buNone/>
            </a:pPr>
            <a:r>
              <a:rPr lang="en-US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Major subjects in high school</a:t>
            </a:r>
            <a:r>
              <a:rPr lang="el-GR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biology, chemistry, mathematics, physics </a:t>
            </a:r>
            <a:endParaRPr lang="el-GR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9728" indent="0">
              <a:buNone/>
            </a:pPr>
            <a:endParaRPr lang="el-GR" sz="19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9728" indent="0">
              <a:buNone/>
            </a:pPr>
            <a:r>
              <a:rPr lang="en-US" sz="2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Job duties</a:t>
            </a:r>
            <a:r>
              <a:rPr lang="el-GR" sz="2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endParaRPr lang="en-US" sz="2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02336" lvl="1" indent="0">
              <a:buNone/>
            </a:pP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 deals with heart </a:t>
            </a:r>
            <a:r>
              <a:rPr lang="en-US" sz="1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diseases </a:t>
            </a: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disorders </a:t>
            </a:r>
            <a:r>
              <a:rPr lang="en-US" sz="1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e.g</a:t>
            </a: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infarction. </a:t>
            </a:r>
            <a:r>
              <a:rPr lang="en-US" sz="1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 uses various devices to check if </a:t>
            </a: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heart functions normally, </a:t>
            </a:r>
            <a:r>
              <a:rPr lang="en-US" sz="1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i.e. </a:t>
            </a: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</a:t>
            </a:r>
            <a:r>
              <a:rPr lang="en-US" sz="1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it gets enough oxygen or </a:t>
            </a:r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there is narrowing or closure in an artery</a:t>
            </a:r>
            <a:r>
              <a:rPr lang="en-US" sz="1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402336" lvl="1" indent="0">
              <a:buNone/>
            </a:pPr>
            <a:endParaRPr lang="el-GR" sz="17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9728" indent="0">
              <a:buNone/>
            </a:pPr>
            <a:r>
              <a:rPr lang="en-US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Basic skills</a:t>
            </a:r>
            <a:r>
              <a:rPr lang="el-GR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has a high sense of responsibility and shows understanding to the patient . H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 calm, patient, determined and has mental and physical strength. Also,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participates in conferences and constantly updated about the developments in medicine.</a:t>
            </a:r>
          </a:p>
          <a:p>
            <a:pPr marL="109728" indent="0">
              <a:buNone/>
            </a:pPr>
            <a:endParaRPr lang="el-GR" sz="19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09728" indent="0">
              <a:buNone/>
            </a:pPr>
            <a:r>
              <a:rPr lang="en-US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Workplace</a:t>
            </a:r>
            <a:r>
              <a:rPr lang="el-GR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laboratories and research centers, health care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centres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hospitals.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2" t="17714" r="79809" b="34286"/>
          <a:stretch/>
        </p:blipFill>
        <p:spPr bwMode="auto">
          <a:xfrm>
            <a:off x="6629400" y="0"/>
            <a:ext cx="1709738" cy="22796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Users\kvaanane\Desktop\Multico_sininen-teksti-RGB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972175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089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Mission</a:t>
            </a:r>
            <a:r>
              <a:rPr lang="el-GR" dirty="0" smtClean="0">
                <a:solidFill>
                  <a:schemeClr val="accent2"/>
                </a:solidFill>
              </a:rPr>
              <a:t>!!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Pentagon 3"/>
          <p:cNvSpPr/>
          <p:nvPr/>
        </p:nvSpPr>
        <p:spPr>
          <a:xfrm>
            <a:off x="1917700" y="2362200"/>
            <a:ext cx="5105400" cy="914400"/>
          </a:xfrm>
          <a:prstGeom prst="homeP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could each expert help Mr. Foodies?</a:t>
            </a:r>
            <a:endParaRPr lang="en-US" dirty="0"/>
          </a:p>
        </p:txBody>
      </p:sp>
      <p:sp>
        <p:nvSpPr>
          <p:cNvPr id="5" name="Pentagon 4"/>
          <p:cNvSpPr/>
          <p:nvPr/>
        </p:nvSpPr>
        <p:spPr>
          <a:xfrm>
            <a:off x="1930400" y="3810000"/>
            <a:ext cx="5105400" cy="1219200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 dirty="0" smtClean="0"/>
          </a:p>
          <a:p>
            <a:pPr algn="ctr"/>
            <a:r>
              <a:rPr lang="en-US" dirty="0" smtClean="0"/>
              <a:t>Who do you think would be the appropriate expert for Mr. Foodies’ first medical visit?</a:t>
            </a:r>
            <a:endParaRPr lang="el-GR" dirty="0"/>
          </a:p>
          <a:p>
            <a:pPr algn="ctr"/>
            <a:endParaRPr lang="en-US" dirty="0"/>
          </a:p>
        </p:txBody>
      </p:sp>
      <p:pic>
        <p:nvPicPr>
          <p:cNvPr id="6" name="Content Placeholder 5" descr="C:\Users\kvaanane\Desktop\Multico_sininen-teksti-RGB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5867400"/>
            <a:ext cx="2842953" cy="885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527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296D95A408D9408E6A80A3FFEA4EF8" ma:contentTypeVersion="0" ma:contentTypeDescription="Create a new document." ma:contentTypeScope="" ma:versionID="52c49f458eec32f1b99896034d9e0ca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D14CD36-BA8A-4796-A503-AB48353BCD0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4E7D00-E555-4449-9386-DCDF2F0C61FF}">
  <ds:schemaRefs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732BE5E-D22F-4598-AAA6-8C374572AF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1474</TotalTime>
  <Words>901</Words>
  <Application>Microsoft Office PowerPoint</Application>
  <PresentationFormat>On-screen Show (4:3)</PresentationFormat>
  <Paragraphs>106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Courier New</vt:lpstr>
      <vt:lpstr>Palatino Linotype</vt:lpstr>
      <vt:lpstr>Times New Roman</vt:lpstr>
      <vt:lpstr>Executive</vt:lpstr>
      <vt:lpstr>Office Theme</vt:lpstr>
      <vt:lpstr>  Mission Obesity</vt:lpstr>
      <vt:lpstr>Prevention &amp; Health Care Centre</vt:lpstr>
      <vt:lpstr>Mr. Foodies profile</vt:lpstr>
      <vt:lpstr>PowerPoint Presentation</vt:lpstr>
      <vt:lpstr>Biologist</vt:lpstr>
      <vt:lpstr>Clinical dietician </vt:lpstr>
      <vt:lpstr>Gastroenterologist </vt:lpstr>
      <vt:lpstr>Cardiologist</vt:lpstr>
      <vt:lpstr>Mission!!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eirini</dc:creator>
  <cp:lastModifiedBy>Tuula Keinonen</cp:lastModifiedBy>
  <cp:revision>87</cp:revision>
  <cp:lastPrinted>2016-09-19T07:47:46Z</cp:lastPrinted>
  <dcterms:created xsi:type="dcterms:W3CDTF">2016-09-12T11:56:17Z</dcterms:created>
  <dcterms:modified xsi:type="dcterms:W3CDTF">2018-12-28T14:36:42Z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0x01010000296D95A408D9408E6A80A3FFEA4EF8</vt:lpwstr>
  </property>
</Properties>
</file>