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6"/>
  </p:notesMasterIdLst>
  <p:handoutMasterIdLst>
    <p:handoutMasterId r:id="rId17"/>
  </p:handoutMasterIdLst>
  <p:sldIdLst>
    <p:sldId id="281" r:id="rId5"/>
    <p:sldId id="270" r:id="rId6"/>
    <p:sldId id="259" r:id="rId7"/>
    <p:sldId id="279" r:id="rId8"/>
    <p:sldId id="278" r:id="rId9"/>
    <p:sldId id="277" r:id="rId10"/>
    <p:sldId id="272" r:id="rId11"/>
    <p:sldId id="273" r:id="rId12"/>
    <p:sldId id="274" r:id="rId13"/>
    <p:sldId id="275" r:id="rId14"/>
    <p:sldId id="276" r:id="rId15"/>
  </p:sldIdLst>
  <p:sldSz cx="9144000" cy="6858000" type="screen4x3"/>
  <p:notesSz cx="6797675" cy="9928225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854"/>
    <p:restoredTop sz="92276"/>
  </p:normalViewPr>
  <p:slideViewPr>
    <p:cSldViewPr snapToGrid="0" snapToObjects="1">
      <p:cViewPr varScale="1">
        <p:scale>
          <a:sx n="64" d="100"/>
          <a:sy n="64" d="100"/>
        </p:scale>
        <p:origin x="1728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DC60AE-EBD4-4007-804E-296C2649D67E}" type="datetimeFigureOut">
              <a:rPr lang="en-GB" smtClean="0"/>
              <a:t>28/12/2018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4CD082-A1BB-4760-8713-6EF96CD990C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28158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3E3F6CD-EBB5-4D96-A643-587630F188AC}" type="datetimeFigureOut">
              <a:rPr lang="en-US"/>
              <a:pPr>
                <a:defRPr/>
              </a:pPr>
              <a:t>12/28/2018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t-EE" noProof="0" smtClean="0"/>
              <a:t>Click to edit Master text styles</a:t>
            </a:r>
          </a:p>
          <a:p>
            <a:pPr lvl="1"/>
            <a:r>
              <a:rPr lang="et-EE" noProof="0" smtClean="0"/>
              <a:t>Second level</a:t>
            </a:r>
          </a:p>
          <a:p>
            <a:pPr lvl="2"/>
            <a:r>
              <a:rPr lang="et-EE" noProof="0" smtClean="0"/>
              <a:t>Third level</a:t>
            </a:r>
          </a:p>
          <a:p>
            <a:pPr lvl="3"/>
            <a:r>
              <a:rPr lang="et-EE" noProof="0" smtClean="0"/>
              <a:t>Fourth level</a:t>
            </a:r>
          </a:p>
          <a:p>
            <a:pPr lvl="4"/>
            <a:r>
              <a:rPr lang="et-EE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AE99DAD-159B-44E7-890B-037E025259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0135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AE99DAD-159B-44E7-890B-037E0252597D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70134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232D72D-1DA4-481D-BD03-5408F927AA3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9432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F0E2DF6-A5B4-4543-9FA5-D71F164E6B1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1006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1741B26-32E9-4037-AE13-F5535435F02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6874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443BD8C-0335-497E-ABE9-EAEEA7EED32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2597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31EAA56-A706-4214-BB3F-F99C87B9488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661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32C45EA-1D2B-471B-ACEA-25286A0F2B5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5337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t-EE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t-EE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92AA9F-5F09-4A3E-A2A8-44DD5E65CCD4}" type="datetimeFigureOut">
              <a:rPr lang="en-US"/>
              <a:pPr>
                <a:defRPr/>
              </a:pPr>
              <a:t>12/28/2018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45B5A-B9E8-4E91-96FA-074504AD89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t-EE" smtClean="0"/>
              <a:t>Click to edit Master text styles</a:t>
            </a:r>
          </a:p>
          <a:p>
            <a:pPr lvl="1"/>
            <a:r>
              <a:rPr lang="et-EE" smtClean="0"/>
              <a:t>Second level</a:t>
            </a:r>
          </a:p>
          <a:p>
            <a:pPr lvl="2"/>
            <a:r>
              <a:rPr lang="et-EE" smtClean="0"/>
              <a:t>Third level</a:t>
            </a:r>
          </a:p>
          <a:p>
            <a:pPr lvl="3"/>
            <a:r>
              <a:rPr lang="et-EE" smtClean="0"/>
              <a:t>Fourth level</a:t>
            </a:r>
          </a:p>
          <a:p>
            <a:pPr lvl="4"/>
            <a:r>
              <a:rPr lang="et-E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E4E067-BF7E-43FC-9E2E-2CFF0556C0F6}" type="datetimeFigureOut">
              <a:rPr lang="en-US"/>
              <a:pPr>
                <a:defRPr/>
              </a:pPr>
              <a:t>12/28/2018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4A35B-8C99-4661-9181-F1ECA97AD2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t-EE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t-EE" smtClean="0"/>
              <a:t>Click to edit Master text styles</a:t>
            </a:r>
          </a:p>
          <a:p>
            <a:pPr lvl="1"/>
            <a:r>
              <a:rPr lang="et-EE" smtClean="0"/>
              <a:t>Second level</a:t>
            </a:r>
          </a:p>
          <a:p>
            <a:pPr lvl="2"/>
            <a:r>
              <a:rPr lang="et-EE" smtClean="0"/>
              <a:t>Third level</a:t>
            </a:r>
          </a:p>
          <a:p>
            <a:pPr lvl="3"/>
            <a:r>
              <a:rPr lang="et-EE" smtClean="0"/>
              <a:t>Fourth level</a:t>
            </a:r>
          </a:p>
          <a:p>
            <a:pPr lvl="4"/>
            <a:r>
              <a:rPr lang="et-E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32665A-7377-4A53-AD0A-9617A7CBFF2C}" type="datetimeFigureOut">
              <a:rPr lang="en-US"/>
              <a:pPr>
                <a:defRPr/>
              </a:pPr>
              <a:t>12/28/2018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1E8A2-A276-4024-8A08-76C7C03E2C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t-EE" smtClean="0"/>
              <a:t>Click to edit Master text styles</a:t>
            </a:r>
          </a:p>
          <a:p>
            <a:pPr lvl="1"/>
            <a:r>
              <a:rPr lang="et-EE" smtClean="0"/>
              <a:t>Second level</a:t>
            </a:r>
          </a:p>
          <a:p>
            <a:pPr lvl="2"/>
            <a:r>
              <a:rPr lang="et-EE" smtClean="0"/>
              <a:t>Third level</a:t>
            </a:r>
          </a:p>
          <a:p>
            <a:pPr lvl="3"/>
            <a:r>
              <a:rPr lang="et-EE" smtClean="0"/>
              <a:t>Fourth level</a:t>
            </a:r>
          </a:p>
          <a:p>
            <a:pPr lvl="4"/>
            <a:r>
              <a:rPr lang="et-EE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673BCA-5A85-4B35-9FD2-CB3A305916E8}" type="datetimeFigureOut">
              <a:rPr lang="en-US"/>
              <a:pPr>
                <a:defRPr/>
              </a:pPr>
              <a:t>12/28/2018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571F43-7EF2-48D2-9639-C035E0A693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t-E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t-EE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10186C-5B2F-424B-9C1C-8A46E25F5DCA}" type="datetimeFigureOut">
              <a:rPr lang="en-US"/>
              <a:pPr>
                <a:defRPr/>
              </a:pPr>
              <a:t>12/28/2018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4BD406-6398-4C9B-8B86-C7ED8ED520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t-EE" smtClean="0"/>
              <a:t>Click to edit Master text styles</a:t>
            </a:r>
          </a:p>
          <a:p>
            <a:pPr lvl="1"/>
            <a:r>
              <a:rPr lang="et-EE" smtClean="0"/>
              <a:t>Second level</a:t>
            </a:r>
          </a:p>
          <a:p>
            <a:pPr lvl="2"/>
            <a:r>
              <a:rPr lang="et-EE" smtClean="0"/>
              <a:t>Third level</a:t>
            </a:r>
          </a:p>
          <a:p>
            <a:pPr lvl="3"/>
            <a:r>
              <a:rPr lang="et-EE" smtClean="0"/>
              <a:t>Fourth level</a:t>
            </a:r>
          </a:p>
          <a:p>
            <a:pPr lvl="4"/>
            <a:r>
              <a:rPr lang="et-EE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t-EE" smtClean="0"/>
              <a:t>Click to edit Master text styles</a:t>
            </a:r>
          </a:p>
          <a:p>
            <a:pPr lvl="1"/>
            <a:r>
              <a:rPr lang="et-EE" smtClean="0"/>
              <a:t>Second level</a:t>
            </a:r>
          </a:p>
          <a:p>
            <a:pPr lvl="2"/>
            <a:r>
              <a:rPr lang="et-EE" smtClean="0"/>
              <a:t>Third level</a:t>
            </a:r>
          </a:p>
          <a:p>
            <a:pPr lvl="3"/>
            <a:r>
              <a:rPr lang="et-EE" smtClean="0"/>
              <a:t>Fourth level</a:t>
            </a:r>
          </a:p>
          <a:p>
            <a:pPr lvl="4"/>
            <a:r>
              <a:rPr lang="et-EE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CA5DDE-3AE9-49D3-9B59-F86AC28B64AE}" type="datetimeFigureOut">
              <a:rPr lang="en-US"/>
              <a:pPr>
                <a:defRPr/>
              </a:pPr>
              <a:t>12/28/2018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DF258-2422-4888-B416-D2205FE392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t-EE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t-EE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t-EE" smtClean="0"/>
              <a:t>Click to edit Master text styles</a:t>
            </a:r>
          </a:p>
          <a:p>
            <a:pPr lvl="1"/>
            <a:r>
              <a:rPr lang="et-EE" smtClean="0"/>
              <a:t>Second level</a:t>
            </a:r>
          </a:p>
          <a:p>
            <a:pPr lvl="2"/>
            <a:r>
              <a:rPr lang="et-EE" smtClean="0"/>
              <a:t>Third level</a:t>
            </a:r>
          </a:p>
          <a:p>
            <a:pPr lvl="3"/>
            <a:r>
              <a:rPr lang="et-EE" smtClean="0"/>
              <a:t>Fourth level</a:t>
            </a:r>
          </a:p>
          <a:p>
            <a:pPr lvl="4"/>
            <a:r>
              <a:rPr lang="et-EE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t-EE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t-EE" smtClean="0"/>
              <a:t>Click to edit Master text styles</a:t>
            </a:r>
          </a:p>
          <a:p>
            <a:pPr lvl="1"/>
            <a:r>
              <a:rPr lang="et-EE" smtClean="0"/>
              <a:t>Second level</a:t>
            </a:r>
          </a:p>
          <a:p>
            <a:pPr lvl="2"/>
            <a:r>
              <a:rPr lang="et-EE" smtClean="0"/>
              <a:t>Third level</a:t>
            </a:r>
          </a:p>
          <a:p>
            <a:pPr lvl="3"/>
            <a:r>
              <a:rPr lang="et-EE" smtClean="0"/>
              <a:t>Fourth level</a:t>
            </a:r>
          </a:p>
          <a:p>
            <a:pPr lvl="4"/>
            <a:r>
              <a:rPr lang="et-EE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DC7FFD-C9C4-4017-BD2C-38C1E6AD8C03}" type="datetimeFigureOut">
              <a:rPr lang="en-US"/>
              <a:pPr>
                <a:defRPr/>
              </a:pPr>
              <a:t>12/28/2018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E01024-FDBD-4593-B57B-450EA74228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A8BAB-5147-4422-89FB-9C1ADC82C7AA}" type="datetimeFigureOut">
              <a:rPr lang="en-US"/>
              <a:pPr>
                <a:defRPr/>
              </a:pPr>
              <a:t>12/28/2018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A8D995-6065-40D1-A1F5-ECC50E363A1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C4D3F-3508-4FDA-AB50-AD2F515072F9}" type="datetimeFigureOut">
              <a:rPr lang="en-US"/>
              <a:pPr>
                <a:defRPr/>
              </a:pPr>
              <a:t>12/28/2018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D2849-AA85-4721-A8A6-3A407D2642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t-E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t-EE" smtClean="0"/>
              <a:t>Click to edit Master text styles</a:t>
            </a:r>
          </a:p>
          <a:p>
            <a:pPr lvl="1"/>
            <a:r>
              <a:rPr lang="et-EE" smtClean="0"/>
              <a:t>Second level</a:t>
            </a:r>
          </a:p>
          <a:p>
            <a:pPr lvl="2"/>
            <a:r>
              <a:rPr lang="et-EE" smtClean="0"/>
              <a:t>Third level</a:t>
            </a:r>
          </a:p>
          <a:p>
            <a:pPr lvl="3"/>
            <a:r>
              <a:rPr lang="et-EE" smtClean="0"/>
              <a:t>Fourth level</a:t>
            </a:r>
          </a:p>
          <a:p>
            <a:pPr lvl="4"/>
            <a:r>
              <a:rPr lang="et-EE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t-EE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E0E04-E1E6-43CF-AD76-CDF6A6339382}" type="datetimeFigureOut">
              <a:rPr lang="en-US"/>
              <a:pPr>
                <a:defRPr/>
              </a:pPr>
              <a:t>12/28/2018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34E56-4964-4D0F-8BB8-5680D05887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t-EE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t-EE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462E9D-DACD-451D-8ABB-4D56D659E19D}" type="datetimeFigureOut">
              <a:rPr lang="en-US"/>
              <a:pPr>
                <a:defRPr/>
              </a:pPr>
              <a:t>12/28/2018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616B68-8BB8-4FC0-A415-4A1A3F8E49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t-EE" smtClean="0"/>
              <a:t>Click to edit Master title style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t-EE" smtClean="0"/>
              <a:t>Click to edit Master text styles</a:t>
            </a:r>
          </a:p>
          <a:p>
            <a:pPr lvl="1"/>
            <a:r>
              <a:rPr lang="et-EE" smtClean="0"/>
              <a:t>Second level</a:t>
            </a:r>
          </a:p>
          <a:p>
            <a:pPr lvl="2"/>
            <a:r>
              <a:rPr lang="et-EE" smtClean="0"/>
              <a:t>Third level</a:t>
            </a:r>
          </a:p>
          <a:p>
            <a:pPr lvl="3"/>
            <a:r>
              <a:rPr lang="et-EE" smtClean="0"/>
              <a:t>Fourth level</a:t>
            </a:r>
          </a:p>
          <a:p>
            <a:pPr lvl="4"/>
            <a:r>
              <a:rPr lang="et-EE" smtClean="0"/>
              <a:t>Fifth level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08C36E7-0CA6-4939-A57D-1B4C93ED2FDE}" type="datetimeFigureOut">
              <a:rPr lang="en-US"/>
              <a:pPr>
                <a:defRPr/>
              </a:pPr>
              <a:t>12/28/2018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AD7D46D-5E9D-4A50-8824-4B680830A4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tiff"/><Relationship Id="rId3" Type="http://schemas.openxmlformats.org/officeDocument/2006/relationships/image" Target="../media/image7.tiff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tiff"/><Relationship Id="rId5" Type="http://schemas.openxmlformats.org/officeDocument/2006/relationships/image" Target="../media/image9.tiff"/><Relationship Id="rId4" Type="http://schemas.openxmlformats.org/officeDocument/2006/relationships/image" Target="../media/image8.tiff"/><Relationship Id="rId9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tiff"/><Relationship Id="rId3" Type="http://schemas.openxmlformats.org/officeDocument/2006/relationships/image" Target="../media/image13.jpeg"/><Relationship Id="rId7" Type="http://schemas.openxmlformats.org/officeDocument/2006/relationships/image" Target="../media/image17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tiff"/><Relationship Id="rId5" Type="http://schemas.openxmlformats.org/officeDocument/2006/relationships/image" Target="../media/image15.tiff"/><Relationship Id="rId4" Type="http://schemas.openxmlformats.org/officeDocument/2006/relationships/image" Target="../media/image14.tiff"/><Relationship Id="rId9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tiff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9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95597" y="2143355"/>
            <a:ext cx="6858000" cy="1790700"/>
          </a:xfrm>
          <a:noFill/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/>
              <a:t/>
            </a:r>
            <a:br>
              <a:rPr lang="en-US" b="1" dirty="0"/>
            </a:br>
            <a:r>
              <a:rPr lang="en-US" b="1" dirty="0">
                <a:latin typeface="Palatino Linotype" panose="02040502050505030304" pitchFamily="18" charset="0"/>
              </a:rPr>
              <a:t>S</a:t>
            </a:r>
            <a:r>
              <a:rPr lang="en-US" b="1" dirty="0" smtClean="0">
                <a:latin typeface="Palatino Linotype" panose="02040502050505030304" pitchFamily="18" charset="0"/>
              </a:rPr>
              <a:t>hould there be a sugar tax for lemonade?</a:t>
            </a:r>
            <a:r>
              <a:rPr lang="fi-FI" dirty="0">
                <a:latin typeface="Palatino Linotype" panose="02040502050505030304" pitchFamily="18" charset="0"/>
              </a:rPr>
              <a:t/>
            </a:r>
            <a:br>
              <a:rPr lang="fi-FI" dirty="0">
                <a:latin typeface="Palatino Linotype" panose="02040502050505030304" pitchFamily="18" charset="0"/>
              </a:rPr>
            </a:br>
            <a:endParaRPr lang="fi-FI" dirty="0">
              <a:latin typeface="Palatino Linotype" panose="02040502050505030304" pitchFamily="18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385871" y="4809526"/>
            <a:ext cx="6372257" cy="828455"/>
            <a:chOff x="47268" y="3712933"/>
            <a:chExt cx="8496342" cy="1104606"/>
          </a:xfrm>
        </p:grpSpPr>
        <p:pic>
          <p:nvPicPr>
            <p:cNvPr id="4" name="Picture 3" descr="http://europa.eu/about-eu/basic-information/symbols/images/flag_yellow_high.jpg"/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68" y="3712933"/>
              <a:ext cx="1644412" cy="104388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" name="Text Box 2"/>
            <p:cNvSpPr txBox="1">
              <a:spLocks noChangeArrowheads="1"/>
            </p:cNvSpPr>
            <p:nvPr/>
          </p:nvSpPr>
          <p:spPr bwMode="auto">
            <a:xfrm>
              <a:off x="1691680" y="3712933"/>
              <a:ext cx="4657725" cy="4210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68580" tIns="34290" rIns="68580" bIns="34290" anchor="t" anchorCtr="0">
              <a:noAutofit/>
            </a:bodyPr>
            <a:lstStyle/>
            <a:p>
              <a:pPr marL="342900" algn="ctr">
                <a:lnSpc>
                  <a:spcPct val="115000"/>
                </a:lnSpc>
                <a:spcAft>
                  <a:spcPts val="750"/>
                </a:spcAft>
              </a:pPr>
              <a:r>
                <a:rPr lang="en-US" sz="12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This project has received funding from the </a:t>
              </a:r>
              <a:r>
                <a:rPr lang="en-US" sz="1200" i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European Union’s Horizon 2020 research and innovation </a:t>
              </a:r>
              <a:r>
                <a:rPr lang="en-US" sz="1200" i="1" dirty="0" err="1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programme</a:t>
              </a:r>
              <a:r>
                <a:rPr lang="en-US" sz="1200" i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2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under grant agreement No 665100</a:t>
              </a:r>
              <a:r>
                <a:rPr lang="en-US" sz="75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  <a:endParaRPr lang="fi-FI" sz="825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15000"/>
                </a:lnSpc>
                <a:spcAft>
                  <a:spcPts val="750"/>
                </a:spcAft>
              </a:pPr>
              <a:r>
                <a:rPr lang="en-US" sz="825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fi-FI" sz="825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39698" y="3712933"/>
              <a:ext cx="1703912" cy="1104606"/>
            </a:xfrm>
            <a:prstGeom prst="rect">
              <a:avLst/>
            </a:prstGeom>
          </p:spPr>
        </p:pic>
      </p:grpSp>
      <p:sp>
        <p:nvSpPr>
          <p:cNvPr id="16" name="Frame 15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5" fmla="*/ 857250 w 12192000"/>
              <a:gd name="connsiteY5" fmla="*/ 857250 h 6858000"/>
              <a:gd name="connsiteX6" fmla="*/ 857250 w 12192000"/>
              <a:gd name="connsiteY6" fmla="*/ 6000750 h 6858000"/>
              <a:gd name="connsiteX7" fmla="*/ 11334750 w 12192000"/>
              <a:gd name="connsiteY7" fmla="*/ 6000750 h 6858000"/>
              <a:gd name="connsiteX8" fmla="*/ 11334750 w 12192000"/>
              <a:gd name="connsiteY8" fmla="*/ 857250 h 6858000"/>
              <a:gd name="connsiteX9" fmla="*/ 857250 w 12192000"/>
              <a:gd name="connsiteY9" fmla="*/ 857250 h 6858000"/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5" fmla="*/ 480060 w 12192000"/>
              <a:gd name="connsiteY5" fmla="*/ 457200 h 6858000"/>
              <a:gd name="connsiteX6" fmla="*/ 857250 w 12192000"/>
              <a:gd name="connsiteY6" fmla="*/ 6000750 h 6858000"/>
              <a:gd name="connsiteX7" fmla="*/ 11334750 w 12192000"/>
              <a:gd name="connsiteY7" fmla="*/ 6000750 h 6858000"/>
              <a:gd name="connsiteX8" fmla="*/ 11334750 w 12192000"/>
              <a:gd name="connsiteY8" fmla="*/ 857250 h 6858000"/>
              <a:gd name="connsiteX9" fmla="*/ 480060 w 12192000"/>
              <a:gd name="connsiteY9" fmla="*/ 457200 h 6858000"/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5" fmla="*/ 480060 w 12192000"/>
              <a:gd name="connsiteY5" fmla="*/ 457200 h 6858000"/>
              <a:gd name="connsiteX6" fmla="*/ 857250 w 12192000"/>
              <a:gd name="connsiteY6" fmla="*/ 6000750 h 6858000"/>
              <a:gd name="connsiteX7" fmla="*/ 11631930 w 12192000"/>
              <a:gd name="connsiteY7" fmla="*/ 6457950 h 6858000"/>
              <a:gd name="connsiteX8" fmla="*/ 11334750 w 12192000"/>
              <a:gd name="connsiteY8" fmla="*/ 857250 h 6858000"/>
              <a:gd name="connsiteX9" fmla="*/ 480060 w 12192000"/>
              <a:gd name="connsiteY9" fmla="*/ 457200 h 6858000"/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5" fmla="*/ 480060 w 12192000"/>
              <a:gd name="connsiteY5" fmla="*/ 457200 h 6858000"/>
              <a:gd name="connsiteX6" fmla="*/ 857250 w 12192000"/>
              <a:gd name="connsiteY6" fmla="*/ 6000750 h 6858000"/>
              <a:gd name="connsiteX7" fmla="*/ 11620500 w 12192000"/>
              <a:gd name="connsiteY7" fmla="*/ 6343650 h 6858000"/>
              <a:gd name="connsiteX8" fmla="*/ 11334750 w 12192000"/>
              <a:gd name="connsiteY8" fmla="*/ 857250 h 6858000"/>
              <a:gd name="connsiteX9" fmla="*/ 480060 w 12192000"/>
              <a:gd name="connsiteY9" fmla="*/ 4572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  <a:moveTo>
                  <a:pt x="480060" y="457200"/>
                </a:moveTo>
                <a:lnTo>
                  <a:pt x="857250" y="6000750"/>
                </a:lnTo>
                <a:lnTo>
                  <a:pt x="11620500" y="6343650"/>
                </a:lnTo>
                <a:lnTo>
                  <a:pt x="11334750" y="857250"/>
                </a:lnTo>
                <a:lnTo>
                  <a:pt x="480060" y="457200"/>
                </a:lnTo>
                <a:close/>
              </a:path>
            </a:pathLst>
          </a:cu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>
              <a:solidFill>
                <a:schemeClr val="tx1"/>
              </a:solidFill>
            </a:endParaRPr>
          </a:p>
        </p:txBody>
      </p:sp>
      <p:pic>
        <p:nvPicPr>
          <p:cNvPr id="8" name="Picture 12" descr="C:\Users\gina\Desktop\TÜ_logod_17122015_horisontaal_eng_sinin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660" y="1251265"/>
            <a:ext cx="3309394" cy="454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3710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0" y="58985"/>
            <a:ext cx="9372600" cy="1143000"/>
          </a:xfrm>
        </p:spPr>
        <p:txBody>
          <a:bodyPr/>
          <a:lstStyle/>
          <a:p>
            <a:r>
              <a:rPr lang="et-EE" dirty="0" err="1" smtClean="0">
                <a:latin typeface="Palatino Linotype" panose="02040502050505030304" pitchFamily="18" charset="0"/>
              </a:rPr>
              <a:t>Quality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control</a:t>
            </a:r>
            <a:endParaRPr lang="en-GB" dirty="0" smtClean="0">
              <a:latin typeface="Palatino Linotype" panose="02040502050505030304" pitchFamily="18" charset="0"/>
            </a:endParaRPr>
          </a:p>
        </p:txBody>
      </p:sp>
      <p:pic>
        <p:nvPicPr>
          <p:cNvPr id="11267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30475" y="1154113"/>
            <a:ext cx="2003425" cy="200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35700" y="1154113"/>
            <a:ext cx="1425117" cy="200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" y="3721100"/>
            <a:ext cx="3581400" cy="2698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94200" y="3587149"/>
            <a:ext cx="4267200" cy="283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30968" y="1553865"/>
            <a:ext cx="234156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Palatino Linotype" panose="02040502050505030304" pitchFamily="18" charset="0"/>
              </a:rPr>
              <a:t>In the quality control department</a:t>
            </a:r>
            <a:endParaRPr lang="en-US" sz="2200" dirty="0">
              <a:latin typeface="Palatino Linotype" panose="0204050205050503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46075" y="6419249"/>
            <a:ext cx="37814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/>
              <a:t>http://</a:t>
            </a:r>
            <a:r>
              <a:rPr lang="en-US" sz="900" dirty="0" err="1"/>
              <a:t>www.laboratoryequipment.com</a:t>
            </a:r>
            <a:r>
              <a:rPr lang="en-US" sz="900" dirty="0"/>
              <a:t>/articles/2012/09/all-out-attack-food-contaminants</a:t>
            </a:r>
          </a:p>
        </p:txBody>
      </p:sp>
      <p:sp>
        <p:nvSpPr>
          <p:cNvPr id="2" name="AutoShape 2" descr="Quality, Hook, Check Mark, Excellent, Gut, Averag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4" name="AutoShape 4" descr="Quality, Hook, Check Mark, Excellent, Gut, Averag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1" name="Picture 10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1477" y="215132"/>
            <a:ext cx="1497982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296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457200" y="169863"/>
            <a:ext cx="8229600" cy="1173162"/>
          </a:xfrm>
        </p:spPr>
        <p:txBody>
          <a:bodyPr/>
          <a:lstStyle/>
          <a:p>
            <a:r>
              <a:rPr lang="et-EE" sz="3200" dirty="0" err="1" smtClean="0">
                <a:latin typeface="Palatino Linotype" panose="02040502050505030304" pitchFamily="18" charset="0"/>
              </a:rPr>
              <a:t>Interview</a:t>
            </a:r>
            <a:endParaRPr lang="en-GB" sz="3200" dirty="0" smtClean="0">
              <a:latin typeface="Palatino Linotype" panose="02040502050505030304" pitchFamily="18" charset="0"/>
            </a:endParaRPr>
          </a:p>
        </p:txBody>
      </p:sp>
      <p:pic>
        <p:nvPicPr>
          <p:cNvPr id="12291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33096" y="1728143"/>
            <a:ext cx="5929357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1633096" y="5693718"/>
            <a:ext cx="4572000" cy="2308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900" dirty="0"/>
              <a:t>http://</a:t>
            </a:r>
            <a:r>
              <a:rPr lang="en-US" sz="900" dirty="0" err="1"/>
              <a:t>interviewsos.com</a:t>
            </a:r>
            <a:r>
              <a:rPr lang="en-US" sz="900" dirty="0"/>
              <a:t>/</a:t>
            </a:r>
            <a:r>
              <a:rPr lang="en-US" sz="900" dirty="0" err="1"/>
              <a:t>wp</a:t>
            </a:r>
            <a:r>
              <a:rPr lang="en-US" sz="900" dirty="0"/>
              <a:t>-content/uploads/2012/11/shutterstock_79903738.jpg</a:t>
            </a:r>
          </a:p>
        </p:txBody>
      </p:sp>
      <p:pic>
        <p:nvPicPr>
          <p:cNvPr id="5" name="Picture 4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1477" y="215132"/>
            <a:ext cx="1497982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197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0789" y="9718"/>
            <a:ext cx="8229600" cy="1143000"/>
          </a:xfrm>
        </p:spPr>
        <p:txBody>
          <a:bodyPr/>
          <a:lstStyle/>
          <a:p>
            <a:r>
              <a:rPr lang="et-EE" dirty="0" err="1" smtClean="0">
                <a:latin typeface="Palatino Linotype" panose="02040502050505030304" pitchFamily="18" charset="0"/>
              </a:rPr>
              <a:t>About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sugar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tax</a:t>
            </a:r>
            <a:r>
              <a:rPr lang="et-EE" dirty="0" smtClean="0">
                <a:latin typeface="Palatino Linotype" panose="02040502050505030304" pitchFamily="18" charset="0"/>
              </a:rPr>
              <a:t> .....</a:t>
            </a:r>
            <a:endParaRPr lang="en-GB" dirty="0">
              <a:latin typeface="Palatino Linotype" panose="0204050205050503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8275" y="930180"/>
            <a:ext cx="858211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t-EE" sz="2000" b="1" dirty="0" err="1" smtClean="0">
                <a:solidFill>
                  <a:srgbClr val="FF0000"/>
                </a:solidFill>
                <a:latin typeface="Palatino Linotype" panose="02040502050505030304" pitchFamily="18" charset="0"/>
              </a:rPr>
              <a:t>Yes</a:t>
            </a:r>
            <a:r>
              <a:rPr lang="et-EE" sz="2000" b="1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. </a:t>
            </a:r>
            <a:r>
              <a:rPr lang="en-US" sz="2000" b="1" dirty="0">
                <a:latin typeface="Palatino Linotype" panose="02040502050505030304" pitchFamily="18" charset="0"/>
              </a:rPr>
              <a:t>Looking at how our youth </a:t>
            </a:r>
            <a:r>
              <a:rPr lang="et-EE" sz="2000" b="1" dirty="0" err="1" smtClean="0">
                <a:latin typeface="Palatino Linotype" panose="02040502050505030304" pitchFamily="18" charset="0"/>
              </a:rPr>
              <a:t>is</a:t>
            </a:r>
            <a:r>
              <a:rPr lang="en-US" sz="2000" b="1" dirty="0" smtClean="0">
                <a:latin typeface="Palatino Linotype" panose="02040502050505030304" pitchFamily="18" charset="0"/>
              </a:rPr>
              <a:t> </a:t>
            </a:r>
            <a:r>
              <a:rPr lang="en-US" sz="2000" b="1" dirty="0">
                <a:latin typeface="Palatino Linotype" panose="02040502050505030304" pitchFamily="18" charset="0"/>
              </a:rPr>
              <a:t>now massively </a:t>
            </a:r>
            <a:r>
              <a:rPr lang="et-EE" sz="2000" b="1" dirty="0" err="1" smtClean="0">
                <a:latin typeface="Palatino Linotype" panose="02040502050505030304" pitchFamily="18" charset="0"/>
              </a:rPr>
              <a:t>consuming</a:t>
            </a:r>
            <a:r>
              <a:rPr lang="et-EE" sz="2000" b="1" dirty="0" smtClean="0">
                <a:latin typeface="Palatino Linotype" panose="02040502050505030304" pitchFamily="18" charset="0"/>
              </a:rPr>
              <a:t> </a:t>
            </a:r>
            <a:r>
              <a:rPr lang="en-US" sz="2000" b="1" dirty="0" smtClean="0">
                <a:latin typeface="Palatino Linotype" panose="02040502050505030304" pitchFamily="18" charset="0"/>
              </a:rPr>
              <a:t>soft </a:t>
            </a:r>
            <a:r>
              <a:rPr lang="en-US" sz="2000" b="1" dirty="0">
                <a:latin typeface="Palatino Linotype" panose="02040502050505030304" pitchFamily="18" charset="0"/>
              </a:rPr>
              <a:t>drinks with meals </a:t>
            </a:r>
            <a:r>
              <a:rPr lang="et-EE" sz="2000" b="1" dirty="0" smtClean="0">
                <a:latin typeface="Palatino Linotype" panose="02040502050505030304" pitchFamily="18" charset="0"/>
              </a:rPr>
              <a:t> and </a:t>
            </a:r>
            <a:r>
              <a:rPr lang="et-EE" sz="2000" b="1" dirty="0" err="1" smtClean="0">
                <a:latin typeface="Palatino Linotype" panose="02040502050505030304" pitchFamily="18" charset="0"/>
              </a:rPr>
              <a:t>comparing</a:t>
            </a:r>
            <a:r>
              <a:rPr lang="et-EE" sz="2000" b="1" dirty="0" smtClean="0">
                <a:latin typeface="Palatino Linotype" panose="02040502050505030304" pitchFamily="18" charset="0"/>
              </a:rPr>
              <a:t> </a:t>
            </a:r>
            <a:r>
              <a:rPr lang="et-EE" sz="2000" b="1" dirty="0" err="1" smtClean="0">
                <a:latin typeface="Palatino Linotype" panose="02040502050505030304" pitchFamily="18" charset="0"/>
              </a:rPr>
              <a:t>this</a:t>
            </a:r>
            <a:r>
              <a:rPr lang="et-EE" sz="2000" b="1" dirty="0" smtClean="0">
                <a:latin typeface="Palatino Linotype" panose="02040502050505030304" pitchFamily="18" charset="0"/>
              </a:rPr>
              <a:t> </a:t>
            </a:r>
            <a:r>
              <a:rPr lang="et-EE" sz="2000" b="1" dirty="0" err="1" smtClean="0">
                <a:latin typeface="Palatino Linotype" panose="02040502050505030304" pitchFamily="18" charset="0"/>
              </a:rPr>
              <a:t>with</a:t>
            </a:r>
            <a:r>
              <a:rPr lang="et-EE" sz="2000" b="1" dirty="0" smtClean="0">
                <a:latin typeface="Palatino Linotype" panose="02040502050505030304" pitchFamily="18" charset="0"/>
              </a:rPr>
              <a:t> </a:t>
            </a:r>
            <a:r>
              <a:rPr lang="et-EE" sz="2000" b="1" dirty="0" err="1" smtClean="0">
                <a:latin typeface="Palatino Linotype" panose="02040502050505030304" pitchFamily="18" charset="0"/>
              </a:rPr>
              <a:t>the</a:t>
            </a:r>
            <a:r>
              <a:rPr lang="et-EE" sz="2000" b="1" dirty="0" smtClean="0">
                <a:latin typeface="Palatino Linotype" panose="02040502050505030304" pitchFamily="18" charset="0"/>
              </a:rPr>
              <a:t> </a:t>
            </a:r>
            <a:r>
              <a:rPr lang="et-EE" sz="2000" b="1" dirty="0" err="1" smtClean="0">
                <a:latin typeface="Palatino Linotype" panose="02040502050505030304" pitchFamily="18" charset="0"/>
              </a:rPr>
              <a:t>price</a:t>
            </a:r>
            <a:r>
              <a:rPr lang="et-EE" sz="2000" b="1" dirty="0" smtClean="0">
                <a:latin typeface="Palatino Linotype" panose="02040502050505030304" pitchFamily="18" charset="0"/>
              </a:rPr>
              <a:t> </a:t>
            </a:r>
            <a:r>
              <a:rPr lang="et-EE" sz="2000" b="1" dirty="0" err="1" smtClean="0">
                <a:latin typeface="Palatino Linotype" panose="02040502050505030304" pitchFamily="18" charset="0"/>
              </a:rPr>
              <a:t>for</a:t>
            </a:r>
            <a:r>
              <a:rPr lang="et-EE" sz="2000" b="1" dirty="0" smtClean="0">
                <a:latin typeface="Palatino Linotype" panose="02040502050505030304" pitchFamily="18" charset="0"/>
              </a:rPr>
              <a:t> </a:t>
            </a:r>
            <a:r>
              <a:rPr lang="et-EE" sz="2000" b="1" dirty="0" err="1" smtClean="0">
                <a:latin typeface="Palatino Linotype" panose="02040502050505030304" pitchFamily="18" charset="0"/>
              </a:rPr>
              <a:t>health</a:t>
            </a:r>
            <a:r>
              <a:rPr lang="et-EE" sz="2000" b="1" dirty="0" smtClean="0">
                <a:latin typeface="Palatino Linotype" panose="02040502050505030304" pitchFamily="18" charset="0"/>
              </a:rPr>
              <a:t>  </a:t>
            </a:r>
            <a:r>
              <a:rPr lang="en-US" sz="2000" b="1" dirty="0" smtClean="0">
                <a:latin typeface="Palatino Linotype" panose="02040502050505030304" pitchFamily="18" charset="0"/>
              </a:rPr>
              <a:t>- </a:t>
            </a:r>
            <a:r>
              <a:rPr lang="et-EE" sz="2000" b="1" dirty="0" smtClean="0">
                <a:latin typeface="Palatino Linotype" panose="02040502050505030304" pitchFamily="18" charset="0"/>
              </a:rPr>
              <a:t> </a:t>
            </a:r>
            <a:r>
              <a:rPr lang="et-EE" sz="2000" b="1" dirty="0" err="1" smtClean="0">
                <a:latin typeface="Palatino Linotype" panose="02040502050505030304" pitchFamily="18" charset="0"/>
              </a:rPr>
              <a:t>it</a:t>
            </a:r>
            <a:r>
              <a:rPr lang="et-EE" sz="2000" b="1" dirty="0" smtClean="0">
                <a:latin typeface="Palatino Linotype" panose="02040502050505030304" pitchFamily="18" charset="0"/>
              </a:rPr>
              <a:t> </a:t>
            </a:r>
            <a:r>
              <a:rPr lang="et-EE" sz="2000" b="1" dirty="0" err="1" smtClean="0">
                <a:latin typeface="Palatino Linotype" panose="02040502050505030304" pitchFamily="18" charset="0"/>
              </a:rPr>
              <a:t>is</a:t>
            </a:r>
            <a:r>
              <a:rPr lang="et-EE" sz="2000" b="1" dirty="0" smtClean="0">
                <a:latin typeface="Palatino Linotype" panose="02040502050505030304" pitchFamily="18" charset="0"/>
              </a:rPr>
              <a:t> </a:t>
            </a:r>
            <a:r>
              <a:rPr lang="et-EE" sz="2000" b="1" dirty="0" err="1" smtClean="0">
                <a:latin typeface="Palatino Linotype" panose="02040502050505030304" pitchFamily="18" charset="0"/>
              </a:rPr>
              <a:t>time</a:t>
            </a:r>
            <a:r>
              <a:rPr lang="et-EE" sz="2000" b="1" dirty="0" smtClean="0">
                <a:latin typeface="Palatino Linotype" panose="02040502050505030304" pitchFamily="18" charset="0"/>
              </a:rPr>
              <a:t> </a:t>
            </a:r>
            <a:r>
              <a:rPr lang="et-EE" sz="2000" b="1" dirty="0" err="1" smtClean="0">
                <a:latin typeface="Palatino Linotype" panose="02040502050505030304" pitchFamily="18" charset="0"/>
              </a:rPr>
              <a:t>to</a:t>
            </a:r>
            <a:r>
              <a:rPr lang="et-EE" sz="2000" b="1" dirty="0" smtClean="0">
                <a:latin typeface="Palatino Linotype" panose="02040502050505030304" pitchFamily="18" charset="0"/>
              </a:rPr>
              <a:t> </a:t>
            </a:r>
            <a:r>
              <a:rPr lang="et-EE" sz="2000" b="1" dirty="0" err="1" smtClean="0">
                <a:latin typeface="Palatino Linotype" panose="02040502050505030304" pitchFamily="18" charset="0"/>
              </a:rPr>
              <a:t>take</a:t>
            </a:r>
            <a:r>
              <a:rPr lang="et-EE" sz="2000" b="1" dirty="0" smtClean="0">
                <a:latin typeface="Palatino Linotype" panose="02040502050505030304" pitchFamily="18" charset="0"/>
              </a:rPr>
              <a:t> </a:t>
            </a:r>
            <a:r>
              <a:rPr lang="et-EE" sz="2000" b="1" dirty="0" err="1" smtClean="0">
                <a:latin typeface="Palatino Linotype" panose="02040502050505030304" pitchFamily="18" charset="0"/>
              </a:rPr>
              <a:t>some</a:t>
            </a:r>
            <a:r>
              <a:rPr lang="et-EE" sz="2000" b="1" dirty="0" smtClean="0">
                <a:latin typeface="Palatino Linotype" panose="02040502050505030304" pitchFamily="18" charset="0"/>
              </a:rPr>
              <a:t> </a:t>
            </a:r>
            <a:r>
              <a:rPr lang="et-EE" sz="2000" b="1" dirty="0" err="1" smtClean="0">
                <a:latin typeface="Palatino Linotype" panose="02040502050505030304" pitchFamily="18" charset="0"/>
              </a:rPr>
              <a:t>action</a:t>
            </a:r>
            <a:r>
              <a:rPr lang="et-EE" sz="2000" b="1" dirty="0" smtClean="0">
                <a:latin typeface="Palatino Linotype" panose="02040502050505030304" pitchFamily="18" charset="0"/>
              </a:rPr>
              <a:t> </a:t>
            </a:r>
            <a:r>
              <a:rPr lang="et-EE" sz="2000" b="1" dirty="0" err="1" smtClean="0">
                <a:latin typeface="Palatino Linotype" panose="02040502050505030304" pitchFamily="18" charset="0"/>
              </a:rPr>
              <a:t>against</a:t>
            </a:r>
            <a:r>
              <a:rPr lang="et-EE" sz="2000" b="1" dirty="0" smtClean="0">
                <a:latin typeface="Palatino Linotype" panose="02040502050505030304" pitchFamily="18" charset="0"/>
              </a:rPr>
              <a:t> </a:t>
            </a:r>
            <a:r>
              <a:rPr lang="et-EE" sz="2000" b="1" dirty="0" err="1" smtClean="0">
                <a:latin typeface="Palatino Linotype" panose="02040502050505030304" pitchFamily="18" charset="0"/>
              </a:rPr>
              <a:t>those</a:t>
            </a:r>
            <a:r>
              <a:rPr lang="et-EE" sz="2000" b="1" dirty="0" smtClean="0">
                <a:latin typeface="Palatino Linotype" panose="02040502050505030304" pitchFamily="18" charset="0"/>
              </a:rPr>
              <a:t> </a:t>
            </a:r>
            <a:r>
              <a:rPr lang="et-EE" sz="2000" b="1" dirty="0" err="1" smtClean="0">
                <a:latin typeface="Palatino Linotype" panose="02040502050505030304" pitchFamily="18" charset="0"/>
              </a:rPr>
              <a:t>products</a:t>
            </a:r>
            <a:r>
              <a:rPr lang="et-EE" sz="2000" b="1" dirty="0" smtClean="0">
                <a:latin typeface="Palatino Linotype" panose="02040502050505030304" pitchFamily="18" charset="0"/>
              </a:rPr>
              <a:t>! </a:t>
            </a:r>
            <a:endParaRPr lang="en-GB" sz="2000" b="1" dirty="0">
              <a:latin typeface="Palatino Linotype" panose="0204050205050503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02843" y="2030014"/>
            <a:ext cx="66666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t-EE" sz="2000" b="1" dirty="0" smtClean="0">
                <a:solidFill>
                  <a:srgbClr val="0070C0"/>
                </a:solidFill>
                <a:latin typeface="Palatino Linotype" panose="02040502050505030304" pitchFamily="18" charset="0"/>
              </a:rPr>
              <a:t>No</a:t>
            </a:r>
            <a:r>
              <a:rPr lang="et-EE" sz="2000" dirty="0" smtClean="0">
                <a:latin typeface="Palatino Linotype" panose="02040502050505030304" pitchFamily="18" charset="0"/>
              </a:rPr>
              <a:t>. </a:t>
            </a:r>
            <a:r>
              <a:rPr lang="et-EE" sz="2000" dirty="0" err="1" smtClean="0">
                <a:latin typeface="Palatino Linotype" panose="02040502050505030304" pitchFamily="18" charset="0"/>
              </a:rPr>
              <a:t>We</a:t>
            </a:r>
            <a:r>
              <a:rPr lang="et-EE" sz="2000" dirty="0" smtClean="0">
                <a:latin typeface="Palatino Linotype" panose="02040502050505030304" pitchFamily="18" charset="0"/>
              </a:rPr>
              <a:t> are </a:t>
            </a:r>
            <a:r>
              <a:rPr lang="et-EE" sz="2000" dirty="0" err="1" smtClean="0">
                <a:latin typeface="Palatino Linotype" panose="02040502050505030304" pitchFamily="18" charset="0"/>
              </a:rPr>
              <a:t>still</a:t>
            </a:r>
            <a:r>
              <a:rPr lang="et-EE" sz="2000" dirty="0" smtClean="0">
                <a:latin typeface="Palatino Linotype" panose="02040502050505030304" pitchFamily="18" charset="0"/>
              </a:rPr>
              <a:t> </a:t>
            </a:r>
            <a:r>
              <a:rPr lang="et-EE" sz="2000" dirty="0" err="1" smtClean="0">
                <a:latin typeface="Palatino Linotype" panose="02040502050505030304" pitchFamily="18" charset="0"/>
              </a:rPr>
              <a:t>buying</a:t>
            </a:r>
            <a:r>
              <a:rPr lang="et-EE" sz="2000" dirty="0" smtClean="0">
                <a:latin typeface="Palatino Linotype" panose="02040502050505030304" pitchFamily="18" charset="0"/>
              </a:rPr>
              <a:t> </a:t>
            </a:r>
            <a:r>
              <a:rPr lang="et-EE" sz="2000" dirty="0" err="1" smtClean="0">
                <a:latin typeface="Palatino Linotype" panose="02040502050505030304" pitchFamily="18" charset="0"/>
              </a:rPr>
              <a:t>those</a:t>
            </a:r>
            <a:r>
              <a:rPr lang="et-EE" sz="2000" dirty="0" smtClean="0">
                <a:latin typeface="Palatino Linotype" panose="02040502050505030304" pitchFamily="18" charset="0"/>
              </a:rPr>
              <a:t> </a:t>
            </a:r>
            <a:r>
              <a:rPr lang="et-EE" sz="2000" dirty="0" err="1" smtClean="0">
                <a:latin typeface="Palatino Linotype" panose="02040502050505030304" pitchFamily="18" charset="0"/>
              </a:rPr>
              <a:t>products</a:t>
            </a:r>
            <a:r>
              <a:rPr lang="et-EE" sz="2000" dirty="0" smtClean="0">
                <a:latin typeface="Palatino Linotype" panose="02040502050505030304" pitchFamily="18" charset="0"/>
              </a:rPr>
              <a:t>, </a:t>
            </a:r>
            <a:r>
              <a:rPr lang="et-EE" sz="2000" dirty="0" err="1" smtClean="0">
                <a:latin typeface="Palatino Linotype" panose="02040502050505030304" pitchFamily="18" charset="0"/>
              </a:rPr>
              <a:t>even</a:t>
            </a:r>
            <a:r>
              <a:rPr lang="et-EE" sz="2000" dirty="0" smtClean="0">
                <a:latin typeface="Palatino Linotype" panose="02040502050505030304" pitchFamily="18" charset="0"/>
              </a:rPr>
              <a:t> </a:t>
            </a:r>
            <a:r>
              <a:rPr lang="et-EE" sz="2000" dirty="0" err="1" smtClean="0">
                <a:latin typeface="Palatino Linotype" panose="02040502050505030304" pitchFamily="18" charset="0"/>
              </a:rPr>
              <a:t>if</a:t>
            </a:r>
            <a:r>
              <a:rPr lang="et-EE" sz="2000" dirty="0" smtClean="0">
                <a:latin typeface="Palatino Linotype" panose="02040502050505030304" pitchFamily="18" charset="0"/>
              </a:rPr>
              <a:t> </a:t>
            </a:r>
            <a:r>
              <a:rPr lang="et-EE" sz="2000" dirty="0" err="1" smtClean="0">
                <a:latin typeface="Palatino Linotype" panose="02040502050505030304" pitchFamily="18" charset="0"/>
              </a:rPr>
              <a:t>it</a:t>
            </a:r>
            <a:r>
              <a:rPr lang="et-EE" sz="2000" dirty="0" smtClean="0">
                <a:latin typeface="Palatino Linotype" panose="02040502050505030304" pitchFamily="18" charset="0"/>
              </a:rPr>
              <a:t> </a:t>
            </a:r>
            <a:r>
              <a:rPr lang="et-EE" sz="2000" dirty="0" err="1" smtClean="0">
                <a:latin typeface="Palatino Linotype" panose="02040502050505030304" pitchFamily="18" charset="0"/>
              </a:rPr>
              <a:t>costs</a:t>
            </a:r>
            <a:r>
              <a:rPr lang="et-EE" sz="2000" dirty="0" smtClean="0">
                <a:latin typeface="Palatino Linotype" panose="02040502050505030304" pitchFamily="18" charset="0"/>
              </a:rPr>
              <a:t> </a:t>
            </a:r>
            <a:r>
              <a:rPr lang="et-EE" sz="2000" dirty="0" err="1" smtClean="0">
                <a:latin typeface="Palatino Linotype" panose="02040502050505030304" pitchFamily="18" charset="0"/>
              </a:rPr>
              <a:t>extra</a:t>
            </a:r>
            <a:r>
              <a:rPr lang="et-EE" sz="2000" dirty="0" smtClean="0">
                <a:latin typeface="Palatino Linotype" panose="02040502050505030304" pitchFamily="18" charset="0"/>
              </a:rPr>
              <a:t> 50 </a:t>
            </a:r>
            <a:r>
              <a:rPr lang="et-EE" sz="2000" dirty="0" err="1" smtClean="0">
                <a:latin typeface="Palatino Linotype" panose="02040502050505030304" pitchFamily="18" charset="0"/>
              </a:rPr>
              <a:t>cents</a:t>
            </a:r>
            <a:r>
              <a:rPr lang="et-EE" sz="2000" dirty="0" smtClean="0">
                <a:latin typeface="Palatino Linotype" panose="02040502050505030304" pitchFamily="18" charset="0"/>
              </a:rPr>
              <a:t>. </a:t>
            </a:r>
            <a:r>
              <a:rPr lang="et-EE" sz="2000" dirty="0" err="1" smtClean="0">
                <a:latin typeface="Palatino Linotype" panose="02040502050505030304" pitchFamily="18" charset="0"/>
              </a:rPr>
              <a:t>We</a:t>
            </a:r>
            <a:r>
              <a:rPr lang="et-EE" sz="2000" dirty="0" smtClean="0">
                <a:latin typeface="Palatino Linotype" panose="02040502050505030304" pitchFamily="18" charset="0"/>
              </a:rPr>
              <a:t> just drink 1 </a:t>
            </a:r>
            <a:r>
              <a:rPr lang="et-EE" sz="2000" dirty="0" err="1" smtClean="0">
                <a:latin typeface="Palatino Linotype" panose="02040502050505030304" pitchFamily="18" charset="0"/>
              </a:rPr>
              <a:t>coca</a:t>
            </a:r>
            <a:r>
              <a:rPr lang="et-EE" sz="2000" dirty="0" smtClean="0">
                <a:latin typeface="Palatino Linotype" panose="02040502050505030304" pitchFamily="18" charset="0"/>
              </a:rPr>
              <a:t> </a:t>
            </a:r>
            <a:r>
              <a:rPr lang="et-EE" sz="2000" dirty="0" err="1" smtClean="0">
                <a:latin typeface="Palatino Linotype" panose="02040502050505030304" pitchFamily="18" charset="0"/>
              </a:rPr>
              <a:t>cola</a:t>
            </a:r>
            <a:r>
              <a:rPr lang="et-EE" sz="2000" dirty="0" smtClean="0">
                <a:latin typeface="Palatino Linotype" panose="02040502050505030304" pitchFamily="18" charset="0"/>
              </a:rPr>
              <a:t> </a:t>
            </a:r>
            <a:r>
              <a:rPr lang="et-EE" sz="2000" dirty="0" err="1" smtClean="0">
                <a:latin typeface="Palatino Linotype" panose="02040502050505030304" pitchFamily="18" charset="0"/>
              </a:rPr>
              <a:t>instead</a:t>
            </a:r>
            <a:r>
              <a:rPr lang="et-EE" sz="2000" dirty="0" smtClean="0">
                <a:latin typeface="Palatino Linotype" panose="02040502050505030304" pitchFamily="18" charset="0"/>
              </a:rPr>
              <a:t> </a:t>
            </a:r>
            <a:r>
              <a:rPr lang="et-EE" sz="2000" dirty="0" err="1" smtClean="0">
                <a:latin typeface="Palatino Linotype" panose="02040502050505030304" pitchFamily="18" charset="0"/>
              </a:rPr>
              <a:t>of</a:t>
            </a:r>
            <a:r>
              <a:rPr lang="et-EE" sz="2000" dirty="0" smtClean="0">
                <a:latin typeface="Palatino Linotype" panose="02040502050505030304" pitchFamily="18" charset="0"/>
              </a:rPr>
              <a:t> 3 </a:t>
            </a:r>
            <a:r>
              <a:rPr lang="et-EE" sz="2000" dirty="0" err="1" smtClean="0">
                <a:latin typeface="Palatino Linotype" panose="02040502050505030304" pitchFamily="18" charset="0"/>
              </a:rPr>
              <a:t>in</a:t>
            </a:r>
            <a:r>
              <a:rPr lang="et-EE" sz="2000" dirty="0">
                <a:latin typeface="Palatino Linotype" panose="02040502050505030304" pitchFamily="18" charset="0"/>
              </a:rPr>
              <a:t> </a:t>
            </a:r>
            <a:r>
              <a:rPr lang="et-EE" sz="2000" dirty="0" smtClean="0">
                <a:latin typeface="Palatino Linotype" panose="02040502050505030304" pitchFamily="18" charset="0"/>
              </a:rPr>
              <a:t>a </a:t>
            </a:r>
            <a:r>
              <a:rPr lang="et-EE" sz="2000" dirty="0" err="1" smtClean="0">
                <a:latin typeface="Palatino Linotype" panose="02040502050505030304" pitchFamily="18" charset="0"/>
              </a:rPr>
              <a:t>day</a:t>
            </a:r>
            <a:r>
              <a:rPr lang="et-EE" sz="2000" dirty="0" smtClean="0">
                <a:latin typeface="Palatino Linotype" panose="02040502050505030304" pitchFamily="18" charset="0"/>
              </a:rPr>
              <a:t>. </a:t>
            </a:r>
            <a:endParaRPr lang="en-GB" sz="2000" dirty="0">
              <a:latin typeface="Palatino Linotype" panose="0204050205050503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8276" y="3045677"/>
            <a:ext cx="85821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t-EE" sz="2000" b="1" dirty="0" err="1" smtClean="0">
                <a:solidFill>
                  <a:srgbClr val="FF0000"/>
                </a:solidFill>
                <a:latin typeface="Palatino Linotype" panose="02040502050505030304" pitchFamily="18" charset="0"/>
              </a:rPr>
              <a:t>Yes</a:t>
            </a:r>
            <a:r>
              <a:rPr lang="et-EE" sz="2000" b="1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. </a:t>
            </a:r>
            <a:r>
              <a:rPr lang="et-EE" sz="2000" b="1" dirty="0" err="1" smtClean="0">
                <a:latin typeface="Palatino Linotype" panose="02040502050505030304" pitchFamily="18" charset="0"/>
              </a:rPr>
              <a:t>Some</a:t>
            </a:r>
            <a:r>
              <a:rPr lang="et-EE" sz="2000" b="1" dirty="0" smtClean="0">
                <a:latin typeface="Palatino Linotype" panose="02040502050505030304" pitchFamily="18" charset="0"/>
              </a:rPr>
              <a:t> </a:t>
            </a:r>
            <a:r>
              <a:rPr lang="et-EE" sz="2000" b="1" dirty="0" err="1" smtClean="0">
                <a:latin typeface="Palatino Linotype" panose="02040502050505030304" pitchFamily="18" charset="0"/>
              </a:rPr>
              <a:t>action</a:t>
            </a:r>
            <a:r>
              <a:rPr lang="et-EE" sz="2000" b="1" dirty="0" smtClean="0">
                <a:latin typeface="Palatino Linotype" panose="02040502050505030304" pitchFamily="18" charset="0"/>
              </a:rPr>
              <a:t> </a:t>
            </a:r>
            <a:r>
              <a:rPr lang="et-EE" sz="2000" b="1" dirty="0" err="1" smtClean="0">
                <a:latin typeface="Palatino Linotype" panose="02040502050505030304" pitchFamily="18" charset="0"/>
              </a:rPr>
              <a:t>is</a:t>
            </a:r>
            <a:r>
              <a:rPr lang="et-EE" sz="2000" b="1" dirty="0" smtClean="0">
                <a:latin typeface="Palatino Linotype" panose="02040502050505030304" pitchFamily="18" charset="0"/>
              </a:rPr>
              <a:t> </a:t>
            </a:r>
            <a:r>
              <a:rPr lang="et-EE" sz="2000" b="1" dirty="0" err="1" smtClean="0">
                <a:latin typeface="Palatino Linotype" panose="02040502050505030304" pitchFamily="18" charset="0"/>
              </a:rPr>
              <a:t>needed</a:t>
            </a:r>
            <a:r>
              <a:rPr lang="et-EE" sz="2000" b="1" dirty="0" smtClean="0">
                <a:latin typeface="Palatino Linotype" panose="02040502050505030304" pitchFamily="18" charset="0"/>
              </a:rPr>
              <a:t> </a:t>
            </a:r>
            <a:r>
              <a:rPr lang="et-EE" sz="2000" b="1" dirty="0" err="1" smtClean="0">
                <a:latin typeface="Palatino Linotype" panose="02040502050505030304" pitchFamily="18" charset="0"/>
              </a:rPr>
              <a:t>in</a:t>
            </a:r>
            <a:r>
              <a:rPr lang="et-EE" sz="2000" b="1" dirty="0" smtClean="0">
                <a:latin typeface="Palatino Linotype" panose="02040502050505030304" pitchFamily="18" charset="0"/>
              </a:rPr>
              <a:t> a </a:t>
            </a:r>
            <a:r>
              <a:rPr lang="et-EE" sz="2000" b="1" dirty="0" err="1" smtClean="0">
                <a:latin typeface="Palatino Linotype" panose="02040502050505030304" pitchFamily="18" charset="0"/>
              </a:rPr>
              <a:t>national</a:t>
            </a:r>
            <a:r>
              <a:rPr lang="et-EE" sz="2000" b="1" dirty="0" smtClean="0">
                <a:latin typeface="Palatino Linotype" panose="02040502050505030304" pitchFamily="18" charset="0"/>
              </a:rPr>
              <a:t> </a:t>
            </a:r>
            <a:r>
              <a:rPr lang="et-EE" sz="2000" b="1" dirty="0" err="1" smtClean="0">
                <a:latin typeface="Palatino Linotype" panose="02040502050505030304" pitchFamily="18" charset="0"/>
              </a:rPr>
              <a:t>level</a:t>
            </a:r>
            <a:r>
              <a:rPr lang="et-EE" sz="2000" b="1" dirty="0">
                <a:latin typeface="Palatino Linotype" panose="02040502050505030304" pitchFamily="18" charset="0"/>
              </a:rPr>
              <a:t> </a:t>
            </a:r>
            <a:r>
              <a:rPr lang="et-EE" sz="2000" b="1" dirty="0" err="1" smtClean="0">
                <a:latin typeface="Palatino Linotype" panose="02040502050505030304" pitchFamily="18" charset="0"/>
              </a:rPr>
              <a:t>if</a:t>
            </a:r>
            <a:r>
              <a:rPr lang="et-EE" sz="2000" b="1" dirty="0" smtClean="0">
                <a:latin typeface="Palatino Linotype" panose="02040502050505030304" pitchFamily="18" charset="0"/>
              </a:rPr>
              <a:t> </a:t>
            </a:r>
            <a:r>
              <a:rPr lang="et-EE" sz="2000" b="1" dirty="0" err="1" smtClean="0">
                <a:latin typeface="Palatino Linotype" panose="02040502050505030304" pitchFamily="18" charset="0"/>
              </a:rPr>
              <a:t>producers</a:t>
            </a:r>
            <a:r>
              <a:rPr lang="et-EE" sz="2000" b="1" dirty="0" smtClean="0">
                <a:latin typeface="Palatino Linotype" panose="02040502050505030304" pitchFamily="18" charset="0"/>
              </a:rPr>
              <a:t> are </a:t>
            </a:r>
            <a:r>
              <a:rPr lang="et-EE" sz="2000" b="1" dirty="0" err="1" smtClean="0">
                <a:latin typeface="Palatino Linotype" panose="02040502050505030304" pitchFamily="18" charset="0"/>
              </a:rPr>
              <a:t>not</a:t>
            </a:r>
            <a:r>
              <a:rPr lang="et-EE" sz="2000" b="1" dirty="0" smtClean="0">
                <a:latin typeface="Palatino Linotype" panose="02040502050505030304" pitchFamily="18" charset="0"/>
              </a:rPr>
              <a:t> </a:t>
            </a:r>
            <a:r>
              <a:rPr lang="et-EE" sz="2000" b="1" dirty="0" err="1" smtClean="0">
                <a:latin typeface="Palatino Linotype" panose="02040502050505030304" pitchFamily="18" charset="0"/>
              </a:rPr>
              <a:t>thinking</a:t>
            </a:r>
            <a:r>
              <a:rPr lang="et-EE" sz="2000" b="1" dirty="0" smtClean="0">
                <a:latin typeface="Palatino Linotype" panose="02040502050505030304" pitchFamily="18" charset="0"/>
              </a:rPr>
              <a:t> </a:t>
            </a:r>
            <a:r>
              <a:rPr lang="et-EE" sz="2000" b="1" dirty="0" err="1" smtClean="0">
                <a:latin typeface="Palatino Linotype" panose="02040502050505030304" pitchFamily="18" charset="0"/>
              </a:rPr>
              <a:t>about</a:t>
            </a:r>
            <a:r>
              <a:rPr lang="et-EE" sz="2000" b="1" dirty="0" smtClean="0">
                <a:latin typeface="Palatino Linotype" panose="02040502050505030304" pitchFamily="18" charset="0"/>
              </a:rPr>
              <a:t> </a:t>
            </a:r>
            <a:r>
              <a:rPr lang="et-EE" sz="2000" b="1" dirty="0" err="1" smtClean="0">
                <a:latin typeface="Palatino Linotype" panose="02040502050505030304" pitchFamily="18" charset="0"/>
              </a:rPr>
              <a:t>citizens</a:t>
            </a:r>
            <a:r>
              <a:rPr lang="et-EE" sz="2000" b="1" dirty="0" smtClean="0">
                <a:latin typeface="Palatino Linotype" panose="02040502050505030304" pitchFamily="18" charset="0"/>
              </a:rPr>
              <a:t> </a:t>
            </a:r>
            <a:r>
              <a:rPr lang="et-EE" sz="2000" b="1" dirty="0" err="1" smtClean="0">
                <a:latin typeface="Palatino Linotype" panose="02040502050505030304" pitchFamily="18" charset="0"/>
              </a:rPr>
              <a:t>health</a:t>
            </a:r>
            <a:r>
              <a:rPr lang="et-EE" sz="2000" b="1" dirty="0" smtClean="0">
                <a:latin typeface="Palatino Linotype" panose="02040502050505030304" pitchFamily="18" charset="0"/>
              </a:rPr>
              <a:t>. </a:t>
            </a:r>
            <a:endParaRPr lang="et-EE" sz="2000" b="1" dirty="0" smtClean="0">
              <a:solidFill>
                <a:srgbClr val="FF0000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175047" y="3859888"/>
            <a:ext cx="796895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t-EE" sz="2000" b="1" dirty="0" smtClean="0">
                <a:solidFill>
                  <a:srgbClr val="0070C0"/>
                </a:solidFill>
                <a:latin typeface="Palatino Linotype" panose="02040502050505030304" pitchFamily="18" charset="0"/>
              </a:rPr>
              <a:t>No. </a:t>
            </a:r>
            <a:r>
              <a:rPr lang="et-EE" sz="2000" dirty="0">
                <a:latin typeface="Palatino Linotype" panose="02040502050505030304" pitchFamily="18" charset="0"/>
              </a:rPr>
              <a:t>All </a:t>
            </a:r>
            <a:r>
              <a:rPr lang="et-EE" sz="2000" dirty="0" err="1">
                <a:latin typeface="Palatino Linotype" panose="02040502050505030304" pitchFamily="18" charset="0"/>
              </a:rPr>
              <a:t>can</a:t>
            </a:r>
            <a:r>
              <a:rPr lang="et-EE" sz="2000" dirty="0">
                <a:latin typeface="Palatino Linotype" panose="02040502050505030304" pitchFamily="18" charset="0"/>
              </a:rPr>
              <a:t> </a:t>
            </a:r>
            <a:r>
              <a:rPr lang="et-EE" sz="2000" dirty="0" err="1">
                <a:latin typeface="Palatino Linotype" panose="02040502050505030304" pitchFamily="18" charset="0"/>
              </a:rPr>
              <a:t>find</a:t>
            </a:r>
            <a:r>
              <a:rPr lang="et-EE" sz="2000" dirty="0">
                <a:latin typeface="Palatino Linotype" panose="02040502050505030304" pitchFamily="18" charset="0"/>
              </a:rPr>
              <a:t> </a:t>
            </a:r>
            <a:r>
              <a:rPr lang="et-EE" sz="2000" dirty="0" err="1">
                <a:latin typeface="Palatino Linotype" panose="02040502050505030304" pitchFamily="18" charset="0"/>
              </a:rPr>
              <a:t>some</a:t>
            </a:r>
            <a:r>
              <a:rPr lang="et-EE" sz="2000" dirty="0">
                <a:latin typeface="Palatino Linotype" panose="02040502050505030304" pitchFamily="18" charset="0"/>
              </a:rPr>
              <a:t> </a:t>
            </a:r>
            <a:r>
              <a:rPr lang="et-EE" sz="2000" dirty="0" err="1">
                <a:latin typeface="Palatino Linotype" panose="02040502050505030304" pitchFamily="18" charset="0"/>
              </a:rPr>
              <a:t>research</a:t>
            </a:r>
            <a:r>
              <a:rPr lang="et-EE" sz="2000" dirty="0">
                <a:latin typeface="Palatino Linotype" panose="02040502050505030304" pitchFamily="18" charset="0"/>
              </a:rPr>
              <a:t> </a:t>
            </a:r>
            <a:r>
              <a:rPr lang="et-EE" sz="2000" dirty="0" err="1">
                <a:latin typeface="Palatino Linotype" panose="02040502050505030304" pitchFamily="18" charset="0"/>
              </a:rPr>
              <a:t>to</a:t>
            </a:r>
            <a:r>
              <a:rPr lang="et-EE" sz="2000" dirty="0">
                <a:latin typeface="Palatino Linotype" panose="02040502050505030304" pitchFamily="18" charset="0"/>
              </a:rPr>
              <a:t> </a:t>
            </a:r>
            <a:r>
              <a:rPr lang="et-EE" sz="2000" dirty="0" err="1">
                <a:latin typeface="Palatino Linotype" panose="02040502050505030304" pitchFamily="18" charset="0"/>
              </a:rPr>
              <a:t>support</a:t>
            </a:r>
            <a:r>
              <a:rPr lang="et-EE" sz="2000" dirty="0">
                <a:latin typeface="Palatino Linotype" panose="02040502050505030304" pitchFamily="18" charset="0"/>
              </a:rPr>
              <a:t> </a:t>
            </a:r>
            <a:r>
              <a:rPr lang="et-EE" sz="2000" dirty="0" err="1">
                <a:latin typeface="Palatino Linotype" panose="02040502050505030304" pitchFamily="18" charset="0"/>
              </a:rPr>
              <a:t>their</a:t>
            </a:r>
            <a:r>
              <a:rPr lang="et-EE" sz="2000" dirty="0">
                <a:latin typeface="Palatino Linotype" panose="02040502050505030304" pitchFamily="18" charset="0"/>
              </a:rPr>
              <a:t> </a:t>
            </a:r>
            <a:r>
              <a:rPr lang="et-EE" sz="2000" dirty="0" err="1">
                <a:latin typeface="Palatino Linotype" panose="02040502050505030304" pitchFamily="18" charset="0"/>
              </a:rPr>
              <a:t>arguments</a:t>
            </a:r>
            <a:r>
              <a:rPr lang="et-EE" sz="2000" dirty="0">
                <a:latin typeface="Palatino Linotype" panose="02040502050505030304" pitchFamily="18" charset="0"/>
              </a:rPr>
              <a:t>. </a:t>
            </a:r>
            <a:r>
              <a:rPr lang="et-EE" sz="2000" dirty="0" err="1">
                <a:latin typeface="Palatino Linotype" panose="02040502050505030304" pitchFamily="18" charset="0"/>
              </a:rPr>
              <a:t>However</a:t>
            </a:r>
            <a:r>
              <a:rPr lang="et-EE" sz="2000" dirty="0">
                <a:latin typeface="Palatino Linotype" panose="02040502050505030304" pitchFamily="18" charset="0"/>
              </a:rPr>
              <a:t>, I </a:t>
            </a:r>
            <a:r>
              <a:rPr lang="et-EE" sz="2000" dirty="0" err="1">
                <a:latin typeface="Palatino Linotype" panose="02040502050505030304" pitchFamily="18" charset="0"/>
              </a:rPr>
              <a:t>don´t</a:t>
            </a:r>
            <a:r>
              <a:rPr lang="et-EE" sz="2000" dirty="0">
                <a:latin typeface="Palatino Linotype" panose="02040502050505030304" pitchFamily="18" charset="0"/>
              </a:rPr>
              <a:t> </a:t>
            </a:r>
            <a:r>
              <a:rPr lang="et-EE" sz="2000" dirty="0" err="1">
                <a:latin typeface="Palatino Linotype" panose="02040502050505030304" pitchFamily="18" charset="0"/>
              </a:rPr>
              <a:t>understand</a:t>
            </a:r>
            <a:r>
              <a:rPr lang="et-EE" sz="2000" dirty="0">
                <a:latin typeface="Palatino Linotype" panose="02040502050505030304" pitchFamily="18" charset="0"/>
              </a:rPr>
              <a:t> </a:t>
            </a:r>
            <a:r>
              <a:rPr lang="et-EE" sz="2000" dirty="0" err="1">
                <a:latin typeface="Palatino Linotype" panose="02040502050505030304" pitchFamily="18" charset="0"/>
              </a:rPr>
              <a:t>why</a:t>
            </a:r>
            <a:r>
              <a:rPr lang="et-EE" sz="2000" dirty="0">
                <a:latin typeface="Palatino Linotype" panose="02040502050505030304" pitchFamily="18" charset="0"/>
              </a:rPr>
              <a:t> </a:t>
            </a:r>
            <a:r>
              <a:rPr lang="et-EE" sz="2000" dirty="0" err="1">
                <a:latin typeface="Palatino Linotype" panose="02040502050505030304" pitchFamily="18" charset="0"/>
              </a:rPr>
              <a:t>sugar</a:t>
            </a:r>
            <a:r>
              <a:rPr lang="et-EE" sz="2000" dirty="0">
                <a:latin typeface="Palatino Linotype" panose="02040502050505030304" pitchFamily="18" charset="0"/>
              </a:rPr>
              <a:t> </a:t>
            </a:r>
            <a:r>
              <a:rPr lang="et-EE" sz="2000" dirty="0" err="1">
                <a:latin typeface="Palatino Linotype" panose="02040502050505030304" pitchFamily="18" charset="0"/>
              </a:rPr>
              <a:t>is</a:t>
            </a:r>
            <a:r>
              <a:rPr lang="et-EE" sz="2000" dirty="0">
                <a:latin typeface="Palatino Linotype" panose="02040502050505030304" pitchFamily="18" charset="0"/>
              </a:rPr>
              <a:t> so </a:t>
            </a:r>
            <a:r>
              <a:rPr lang="et-EE" sz="2000" dirty="0" err="1">
                <a:latin typeface="Palatino Linotype" panose="02040502050505030304" pitchFamily="18" charset="0"/>
              </a:rPr>
              <a:t>bad</a:t>
            </a:r>
            <a:r>
              <a:rPr lang="et-EE" sz="2000" dirty="0">
                <a:latin typeface="Palatino Linotype" panose="02040502050505030304" pitchFamily="18" charset="0"/>
              </a:rPr>
              <a:t> and </a:t>
            </a:r>
            <a:r>
              <a:rPr lang="et-EE" sz="2000" dirty="0" err="1">
                <a:latin typeface="Palatino Linotype" panose="02040502050505030304" pitchFamily="18" charset="0"/>
              </a:rPr>
              <a:t>why</a:t>
            </a:r>
            <a:r>
              <a:rPr lang="et-EE" sz="2000" dirty="0">
                <a:latin typeface="Palatino Linotype" panose="02040502050505030304" pitchFamily="18" charset="0"/>
              </a:rPr>
              <a:t> </a:t>
            </a:r>
            <a:r>
              <a:rPr lang="et-EE" sz="2000" dirty="0" err="1">
                <a:latin typeface="Palatino Linotype" panose="02040502050505030304" pitchFamily="18" charset="0"/>
              </a:rPr>
              <a:t>this</a:t>
            </a:r>
            <a:r>
              <a:rPr lang="et-EE" sz="2000" dirty="0">
                <a:latin typeface="Palatino Linotype" panose="02040502050505030304" pitchFamily="18" charset="0"/>
              </a:rPr>
              <a:t> </a:t>
            </a:r>
            <a:r>
              <a:rPr lang="et-EE" sz="2000" dirty="0" err="1">
                <a:latin typeface="Palatino Linotype" panose="02040502050505030304" pitchFamily="18" charset="0"/>
              </a:rPr>
              <a:t>tax</a:t>
            </a:r>
            <a:r>
              <a:rPr lang="et-EE" sz="2000" dirty="0">
                <a:latin typeface="Palatino Linotype" panose="02040502050505030304" pitchFamily="18" charset="0"/>
              </a:rPr>
              <a:t> </a:t>
            </a:r>
            <a:r>
              <a:rPr lang="et-EE" sz="2000" dirty="0" err="1">
                <a:latin typeface="Palatino Linotype" panose="02040502050505030304" pitchFamily="18" charset="0"/>
              </a:rPr>
              <a:t>is</a:t>
            </a:r>
            <a:r>
              <a:rPr lang="et-EE" sz="2000" dirty="0">
                <a:latin typeface="Palatino Linotype" panose="02040502050505030304" pitchFamily="18" charset="0"/>
              </a:rPr>
              <a:t> </a:t>
            </a:r>
            <a:r>
              <a:rPr lang="et-EE" sz="2000" dirty="0" err="1">
                <a:latin typeface="Palatino Linotype" panose="02040502050505030304" pitchFamily="18" charset="0"/>
              </a:rPr>
              <a:t>not</a:t>
            </a:r>
            <a:r>
              <a:rPr lang="et-EE" sz="2000" dirty="0">
                <a:latin typeface="Palatino Linotype" panose="02040502050505030304" pitchFamily="18" charset="0"/>
              </a:rPr>
              <a:t> </a:t>
            </a:r>
            <a:r>
              <a:rPr lang="et-EE" sz="2000" dirty="0" err="1">
                <a:latin typeface="Palatino Linotype" panose="02040502050505030304" pitchFamily="18" charset="0"/>
              </a:rPr>
              <a:t>for</a:t>
            </a:r>
            <a:r>
              <a:rPr lang="et-EE" sz="2000" dirty="0">
                <a:latin typeface="Palatino Linotype" panose="02040502050505030304" pitchFamily="18" charset="0"/>
              </a:rPr>
              <a:t> </a:t>
            </a:r>
            <a:r>
              <a:rPr lang="et-EE" sz="2000" dirty="0" err="1">
                <a:latin typeface="Palatino Linotype" panose="02040502050505030304" pitchFamily="18" charset="0"/>
              </a:rPr>
              <a:t>soft</a:t>
            </a:r>
            <a:r>
              <a:rPr lang="et-EE" sz="2000" dirty="0">
                <a:latin typeface="Palatino Linotype" panose="02040502050505030304" pitchFamily="18" charset="0"/>
              </a:rPr>
              <a:t> </a:t>
            </a:r>
            <a:r>
              <a:rPr lang="et-EE" sz="2000" dirty="0" err="1">
                <a:latin typeface="Palatino Linotype" panose="02040502050505030304" pitchFamily="18" charset="0"/>
              </a:rPr>
              <a:t>drinks</a:t>
            </a:r>
            <a:r>
              <a:rPr lang="et-EE" sz="2000" dirty="0">
                <a:latin typeface="Palatino Linotype" panose="02040502050505030304" pitchFamily="18" charset="0"/>
              </a:rPr>
              <a:t> </a:t>
            </a:r>
            <a:r>
              <a:rPr lang="et-EE" sz="2000" dirty="0" err="1">
                <a:latin typeface="Palatino Linotype" panose="02040502050505030304" pitchFamily="18" charset="0"/>
              </a:rPr>
              <a:t>containing</a:t>
            </a:r>
            <a:r>
              <a:rPr lang="et-EE" sz="2000" dirty="0">
                <a:latin typeface="Palatino Linotype" panose="02040502050505030304" pitchFamily="18" charset="0"/>
              </a:rPr>
              <a:t> </a:t>
            </a:r>
            <a:r>
              <a:rPr lang="et-EE" sz="2000" dirty="0" err="1" smtClean="0">
                <a:latin typeface="Palatino Linotype" panose="02040502050505030304" pitchFamily="18" charset="0"/>
              </a:rPr>
              <a:t>artificial</a:t>
            </a:r>
            <a:r>
              <a:rPr lang="et-EE" sz="2000" dirty="0" smtClean="0">
                <a:latin typeface="Palatino Linotype" panose="02040502050505030304" pitchFamily="18" charset="0"/>
              </a:rPr>
              <a:t> </a:t>
            </a:r>
            <a:r>
              <a:rPr lang="et-EE" sz="2000" dirty="0" err="1">
                <a:latin typeface="Palatino Linotype" panose="02040502050505030304" pitchFamily="18" charset="0"/>
              </a:rPr>
              <a:t>s</a:t>
            </a:r>
            <a:r>
              <a:rPr lang="et-EE" sz="2000" dirty="0" err="1" smtClean="0">
                <a:latin typeface="Palatino Linotype" panose="02040502050505030304" pitchFamily="18" charset="0"/>
              </a:rPr>
              <a:t>weeteners</a:t>
            </a:r>
            <a:r>
              <a:rPr lang="et-EE" sz="2000" dirty="0" smtClean="0">
                <a:latin typeface="Palatino Linotype" panose="02040502050505030304" pitchFamily="18" charset="0"/>
              </a:rPr>
              <a:t>?</a:t>
            </a:r>
            <a:endParaRPr lang="et-EE" sz="2000" b="1" dirty="0" smtClean="0">
              <a:solidFill>
                <a:srgbClr val="0070C0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50875" y="4998938"/>
            <a:ext cx="83295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t-EE" sz="2000" b="1" dirty="0" err="1" smtClean="0">
                <a:solidFill>
                  <a:srgbClr val="FF0000"/>
                </a:solidFill>
                <a:latin typeface="Palatino Linotype" panose="02040502050505030304" pitchFamily="18" charset="0"/>
              </a:rPr>
              <a:t>Yes</a:t>
            </a:r>
            <a:r>
              <a:rPr lang="et-EE" sz="2000" b="1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. </a:t>
            </a:r>
            <a:r>
              <a:rPr lang="et-EE" sz="2000" dirty="0" err="1" smtClean="0">
                <a:latin typeface="Palatino Linotype" panose="02040502050505030304" pitchFamily="18" charset="0"/>
              </a:rPr>
              <a:t>Artificial</a:t>
            </a:r>
            <a:r>
              <a:rPr lang="et-EE" sz="2000" dirty="0" smtClean="0">
                <a:latin typeface="Palatino Linotype" panose="02040502050505030304" pitchFamily="18" charset="0"/>
              </a:rPr>
              <a:t> </a:t>
            </a:r>
            <a:r>
              <a:rPr lang="et-EE" sz="2000" dirty="0" err="1" smtClean="0">
                <a:latin typeface="Palatino Linotype" panose="02040502050505030304" pitchFamily="18" charset="0"/>
              </a:rPr>
              <a:t>sweeteners</a:t>
            </a:r>
            <a:r>
              <a:rPr lang="et-EE" sz="2000" dirty="0" smtClean="0">
                <a:latin typeface="Palatino Linotype" panose="02040502050505030304" pitchFamily="18" charset="0"/>
              </a:rPr>
              <a:t> </a:t>
            </a:r>
            <a:r>
              <a:rPr lang="et-EE" sz="2000" dirty="0" err="1" smtClean="0">
                <a:latin typeface="Palatino Linotype" panose="02040502050505030304" pitchFamily="18" charset="0"/>
              </a:rPr>
              <a:t>have</a:t>
            </a:r>
            <a:r>
              <a:rPr lang="et-EE" sz="2000" dirty="0" smtClean="0">
                <a:latin typeface="Palatino Linotype" panose="02040502050505030304" pitchFamily="18" charset="0"/>
              </a:rPr>
              <a:t> </a:t>
            </a:r>
            <a:r>
              <a:rPr lang="et-EE" sz="2000" dirty="0" err="1" smtClean="0">
                <a:latin typeface="Palatino Linotype" panose="02040502050505030304" pitchFamily="18" charset="0"/>
              </a:rPr>
              <a:t>even</a:t>
            </a:r>
            <a:r>
              <a:rPr lang="et-EE" sz="2000" dirty="0" smtClean="0">
                <a:latin typeface="Palatino Linotype" panose="02040502050505030304" pitchFamily="18" charset="0"/>
              </a:rPr>
              <a:t> </a:t>
            </a:r>
            <a:r>
              <a:rPr lang="et-EE" sz="2000" dirty="0" err="1" smtClean="0">
                <a:latin typeface="Palatino Linotype" panose="02040502050505030304" pitchFamily="18" charset="0"/>
              </a:rPr>
              <a:t>bigger</a:t>
            </a:r>
            <a:r>
              <a:rPr lang="et-EE" sz="2000" dirty="0" smtClean="0">
                <a:latin typeface="Palatino Linotype" panose="02040502050505030304" pitchFamily="18" charset="0"/>
              </a:rPr>
              <a:t> </a:t>
            </a:r>
            <a:r>
              <a:rPr lang="et-EE" sz="2000" dirty="0" err="1" smtClean="0">
                <a:latin typeface="Palatino Linotype" panose="02040502050505030304" pitchFamily="18" charset="0"/>
              </a:rPr>
              <a:t>influence</a:t>
            </a:r>
            <a:r>
              <a:rPr lang="et-EE" sz="2000" dirty="0" smtClean="0">
                <a:latin typeface="Palatino Linotype" panose="02040502050505030304" pitchFamily="18" charset="0"/>
              </a:rPr>
              <a:t> </a:t>
            </a:r>
            <a:r>
              <a:rPr lang="et-EE" sz="2000" dirty="0" err="1" smtClean="0">
                <a:latin typeface="Palatino Linotype" panose="02040502050505030304" pitchFamily="18" charset="0"/>
              </a:rPr>
              <a:t>for</a:t>
            </a:r>
            <a:r>
              <a:rPr lang="et-EE" sz="2000" dirty="0" smtClean="0">
                <a:latin typeface="Palatino Linotype" panose="02040502050505030304" pitchFamily="18" charset="0"/>
              </a:rPr>
              <a:t> </a:t>
            </a:r>
            <a:r>
              <a:rPr lang="et-EE" sz="2000" dirty="0" err="1" smtClean="0">
                <a:latin typeface="Palatino Linotype" panose="02040502050505030304" pitchFamily="18" charset="0"/>
              </a:rPr>
              <a:t>people</a:t>
            </a:r>
            <a:r>
              <a:rPr lang="et-EE" sz="2000" dirty="0" smtClean="0">
                <a:latin typeface="Palatino Linotype" panose="02040502050505030304" pitchFamily="18" charset="0"/>
              </a:rPr>
              <a:t> </a:t>
            </a:r>
            <a:r>
              <a:rPr lang="et-EE" sz="2000" dirty="0" err="1" smtClean="0">
                <a:latin typeface="Palatino Linotype" panose="02040502050505030304" pitchFamily="18" charset="0"/>
              </a:rPr>
              <a:t>health</a:t>
            </a:r>
            <a:r>
              <a:rPr lang="et-EE" sz="2000" dirty="0" smtClean="0">
                <a:latin typeface="Palatino Linotype" panose="02040502050505030304" pitchFamily="18" charset="0"/>
              </a:rPr>
              <a:t> and </a:t>
            </a:r>
            <a:r>
              <a:rPr lang="et-EE" sz="2000" dirty="0" err="1" smtClean="0">
                <a:latin typeface="Palatino Linotype" panose="02040502050505030304" pitchFamily="18" charset="0"/>
              </a:rPr>
              <a:t>should</a:t>
            </a:r>
            <a:r>
              <a:rPr lang="et-EE" sz="2000" dirty="0" smtClean="0">
                <a:latin typeface="Palatino Linotype" panose="02040502050505030304" pitchFamily="18" charset="0"/>
              </a:rPr>
              <a:t> </a:t>
            </a:r>
            <a:r>
              <a:rPr lang="et-EE" sz="2000" dirty="0" err="1" smtClean="0">
                <a:latin typeface="Palatino Linotype" panose="02040502050505030304" pitchFamily="18" charset="0"/>
              </a:rPr>
              <a:t>also</a:t>
            </a:r>
            <a:r>
              <a:rPr lang="et-EE" sz="2000" dirty="0" smtClean="0">
                <a:latin typeface="Palatino Linotype" panose="02040502050505030304" pitchFamily="18" charset="0"/>
              </a:rPr>
              <a:t> </a:t>
            </a:r>
            <a:r>
              <a:rPr lang="et-EE" sz="2000" dirty="0" err="1" smtClean="0">
                <a:latin typeface="Palatino Linotype" panose="02040502050505030304" pitchFamily="18" charset="0"/>
              </a:rPr>
              <a:t>be</a:t>
            </a:r>
            <a:r>
              <a:rPr lang="et-EE" sz="2000" dirty="0" smtClean="0">
                <a:latin typeface="Palatino Linotype" panose="02040502050505030304" pitchFamily="18" charset="0"/>
              </a:rPr>
              <a:t> </a:t>
            </a:r>
            <a:r>
              <a:rPr lang="et-EE" sz="2000" dirty="0" err="1" smtClean="0">
                <a:latin typeface="Palatino Linotype" panose="02040502050505030304" pitchFamily="18" charset="0"/>
              </a:rPr>
              <a:t>taxed</a:t>
            </a:r>
            <a:r>
              <a:rPr lang="et-EE" sz="2000" dirty="0" smtClean="0">
                <a:latin typeface="Palatino Linotype" panose="02040502050505030304" pitchFamily="18" charset="0"/>
              </a:rPr>
              <a:t>.</a:t>
            </a:r>
            <a:endParaRPr lang="et-EE" sz="2000" b="1" dirty="0" smtClean="0">
              <a:solidFill>
                <a:srgbClr val="FF0000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261566" y="5804654"/>
            <a:ext cx="760789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t-EE" sz="2000" b="1" dirty="0" smtClean="0">
                <a:solidFill>
                  <a:srgbClr val="0070C0"/>
                </a:solidFill>
                <a:latin typeface="Palatino Linotype" panose="02040502050505030304" pitchFamily="18" charset="0"/>
              </a:rPr>
              <a:t>No. </a:t>
            </a:r>
            <a:r>
              <a:rPr lang="et-EE" sz="2000" dirty="0" smtClean="0">
                <a:latin typeface="Palatino Linotype" panose="02040502050505030304" pitchFamily="18" charset="0"/>
              </a:rPr>
              <a:t>With this tax, all food is going to be more expensive, because many products contain sugar. </a:t>
            </a:r>
            <a:endParaRPr lang="en-GB" sz="2000" dirty="0">
              <a:latin typeface="Palatino Linotype" panose="02040502050505030304" pitchFamily="18" charset="0"/>
            </a:endParaRPr>
          </a:p>
        </p:txBody>
      </p:sp>
      <p:pic>
        <p:nvPicPr>
          <p:cNvPr id="10" name="Picture 9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1477" y="215132"/>
            <a:ext cx="1497982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835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5772150" y="73914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162550" y="2979738"/>
            <a:ext cx="4445000" cy="3567827"/>
          </a:xfrm>
          <a:prstGeom prst="rect">
            <a:avLst/>
          </a:prstGeom>
        </p:spPr>
      </p:pic>
      <p:sp>
        <p:nvSpPr>
          <p:cNvPr id="8" name="Oval Callout 7"/>
          <p:cNvSpPr/>
          <p:nvPr/>
        </p:nvSpPr>
        <p:spPr>
          <a:xfrm>
            <a:off x="4482226" y="2009103"/>
            <a:ext cx="2673486" cy="2435306"/>
          </a:xfrm>
          <a:prstGeom prst="wedgeEllipseCallout">
            <a:avLst>
              <a:gd name="adj1" fmla="val 69242"/>
              <a:gd name="adj2" fmla="val 8632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Only 3% of </a:t>
            </a:r>
            <a:r>
              <a:rPr lang="en-US" dirty="0" smtClean="0">
                <a:solidFill>
                  <a:schemeClr val="tx1"/>
                </a:solidFill>
              </a:rPr>
              <a:t>total </a:t>
            </a:r>
            <a:r>
              <a:rPr lang="en-US" dirty="0">
                <a:solidFill>
                  <a:schemeClr val="tx1"/>
                </a:solidFill>
              </a:rPr>
              <a:t>daily calories </a:t>
            </a:r>
            <a:r>
              <a:rPr lang="et-EE" dirty="0" err="1" smtClean="0">
                <a:solidFill>
                  <a:schemeClr val="tx1"/>
                </a:solidFill>
              </a:rPr>
              <a:t>come</a:t>
            </a:r>
            <a:r>
              <a:rPr lang="en-US" dirty="0" smtClean="0">
                <a:solidFill>
                  <a:schemeClr val="tx1"/>
                </a:solidFill>
              </a:rPr>
              <a:t> from </a:t>
            </a:r>
            <a:r>
              <a:rPr lang="en-US" dirty="0">
                <a:solidFill>
                  <a:schemeClr val="tx1"/>
                </a:solidFill>
              </a:rPr>
              <a:t>soft drinks. Food tax does not work - people change the products.</a:t>
            </a:r>
          </a:p>
        </p:txBody>
      </p:sp>
      <p:sp>
        <p:nvSpPr>
          <p:cNvPr id="9" name="Oval Callout 8"/>
          <p:cNvSpPr/>
          <p:nvPr/>
        </p:nvSpPr>
        <p:spPr>
          <a:xfrm>
            <a:off x="3886200" y="4263656"/>
            <a:ext cx="4981353" cy="2549898"/>
          </a:xfrm>
          <a:prstGeom prst="wedgeEllipseCallout">
            <a:avLst>
              <a:gd name="adj1" fmla="val 33540"/>
              <a:gd name="adj2" fmla="val -49128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t-EE" dirty="0" smtClean="0">
                <a:solidFill>
                  <a:schemeClr val="tx1"/>
                </a:solidFill>
              </a:rPr>
              <a:t>M</a:t>
            </a:r>
            <a:r>
              <a:rPr lang="en-US" dirty="0" err="1" smtClean="0">
                <a:solidFill>
                  <a:schemeClr val="tx1"/>
                </a:solidFill>
              </a:rPr>
              <a:t>anufacturers</a:t>
            </a:r>
            <a:r>
              <a:rPr lang="en-US" dirty="0" smtClean="0">
                <a:solidFill>
                  <a:schemeClr val="tx1"/>
                </a:solidFill>
              </a:rPr>
              <a:t> ha</a:t>
            </a:r>
            <a:r>
              <a:rPr lang="et-EE" dirty="0" err="1" smtClean="0">
                <a:solidFill>
                  <a:schemeClr val="tx1"/>
                </a:solidFill>
              </a:rPr>
              <a:t>ve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already reduced </a:t>
            </a:r>
            <a:r>
              <a:rPr lang="en-US" dirty="0" smtClean="0">
                <a:solidFill>
                  <a:schemeClr val="tx1"/>
                </a:solidFill>
              </a:rPr>
              <a:t>sugar</a:t>
            </a:r>
            <a:r>
              <a:rPr lang="et-EE" dirty="0" smtClean="0">
                <a:solidFill>
                  <a:schemeClr val="tx1"/>
                </a:solidFill>
              </a:rPr>
              <a:t> </a:t>
            </a:r>
            <a:r>
              <a:rPr lang="et-EE" dirty="0" err="1" smtClean="0">
                <a:solidFill>
                  <a:schemeClr val="tx1"/>
                </a:solidFill>
              </a:rPr>
              <a:t>in</a:t>
            </a:r>
            <a:r>
              <a:rPr lang="et-EE" dirty="0" smtClean="0">
                <a:solidFill>
                  <a:schemeClr val="tx1"/>
                </a:solidFill>
              </a:rPr>
              <a:t> </a:t>
            </a:r>
            <a:r>
              <a:rPr lang="et-EE" dirty="0" err="1" smtClean="0">
                <a:solidFill>
                  <a:schemeClr val="tx1"/>
                </a:solidFill>
              </a:rPr>
              <a:t>soft</a:t>
            </a:r>
            <a:r>
              <a:rPr lang="et-EE" dirty="0" smtClean="0">
                <a:solidFill>
                  <a:schemeClr val="tx1"/>
                </a:solidFill>
              </a:rPr>
              <a:t> </a:t>
            </a:r>
            <a:r>
              <a:rPr lang="et-EE" dirty="0" err="1" smtClean="0">
                <a:solidFill>
                  <a:schemeClr val="tx1"/>
                </a:solidFill>
              </a:rPr>
              <a:t>drinks</a:t>
            </a:r>
            <a:r>
              <a:rPr lang="en-US" dirty="0" smtClean="0">
                <a:solidFill>
                  <a:schemeClr val="tx1"/>
                </a:solidFill>
              </a:rPr>
              <a:t>. </a:t>
            </a:r>
            <a:r>
              <a:rPr lang="en-US" dirty="0">
                <a:solidFill>
                  <a:schemeClr val="tx1"/>
                </a:solidFill>
              </a:rPr>
              <a:t>I can not say that consumers </a:t>
            </a:r>
            <a:r>
              <a:rPr lang="et-EE" dirty="0" err="1" smtClean="0">
                <a:solidFill>
                  <a:schemeClr val="tx1"/>
                </a:solidFill>
              </a:rPr>
              <a:t>prefer</a:t>
            </a:r>
            <a:r>
              <a:rPr lang="et-EE" dirty="0" smtClean="0">
                <a:solidFill>
                  <a:schemeClr val="tx1"/>
                </a:solidFill>
              </a:rPr>
              <a:t> </a:t>
            </a:r>
            <a:r>
              <a:rPr lang="et-EE" dirty="0" err="1" smtClean="0">
                <a:solidFill>
                  <a:schemeClr val="tx1"/>
                </a:solidFill>
              </a:rPr>
              <a:t>those</a:t>
            </a:r>
            <a:r>
              <a:rPr lang="et-EE" dirty="0" smtClean="0">
                <a:solidFill>
                  <a:schemeClr val="tx1"/>
                </a:solidFill>
              </a:rPr>
              <a:t> </a:t>
            </a:r>
            <a:r>
              <a:rPr lang="et-EE" dirty="0" err="1" smtClean="0">
                <a:solidFill>
                  <a:schemeClr val="tx1"/>
                </a:solidFill>
              </a:rPr>
              <a:t>products</a:t>
            </a:r>
            <a:r>
              <a:rPr lang="en-US" dirty="0" smtClean="0">
                <a:solidFill>
                  <a:schemeClr val="tx1"/>
                </a:solidFill>
              </a:rPr>
              <a:t>. </a:t>
            </a:r>
            <a:r>
              <a:rPr lang="en-US" dirty="0">
                <a:solidFill>
                  <a:schemeClr val="tx1"/>
                </a:solidFill>
              </a:rPr>
              <a:t>However, these products help reduce </a:t>
            </a:r>
            <a:r>
              <a:rPr lang="et-EE" dirty="0" err="1" smtClean="0">
                <a:solidFill>
                  <a:schemeClr val="tx1"/>
                </a:solidFill>
              </a:rPr>
              <a:t>sugar</a:t>
            </a:r>
            <a:r>
              <a:rPr lang="et-EE" dirty="0">
                <a:solidFill>
                  <a:schemeClr val="tx1"/>
                </a:solidFill>
              </a:rPr>
              <a:t> </a:t>
            </a:r>
            <a:r>
              <a:rPr lang="et-EE" dirty="0" err="1" smtClean="0">
                <a:solidFill>
                  <a:schemeClr val="tx1"/>
                </a:solidFill>
              </a:rPr>
              <a:t>consumption</a:t>
            </a:r>
            <a:r>
              <a:rPr lang="et-EE" dirty="0" smtClean="0">
                <a:solidFill>
                  <a:schemeClr val="tx1"/>
                </a:solidFill>
              </a:rPr>
              <a:t>.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712" y="1027115"/>
            <a:ext cx="2564527" cy="2710695"/>
          </a:xfrm>
          <a:prstGeom prst="rect">
            <a:avLst/>
          </a:prstGeom>
        </p:spPr>
      </p:pic>
      <p:sp>
        <p:nvSpPr>
          <p:cNvPr id="4" name="Oval Callout 3"/>
          <p:cNvSpPr/>
          <p:nvPr/>
        </p:nvSpPr>
        <p:spPr>
          <a:xfrm>
            <a:off x="6088062" y="1145136"/>
            <a:ext cx="2967038" cy="1194840"/>
          </a:xfrm>
          <a:prstGeom prst="wedgeEllipseCallout">
            <a:avLst>
              <a:gd name="adj1" fmla="val 11487"/>
              <a:gd name="adj2" fmla="val 73824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Must prove a link between </a:t>
            </a:r>
            <a:r>
              <a:rPr lang="en-US" dirty="0" smtClean="0">
                <a:solidFill>
                  <a:schemeClr val="tx1"/>
                </a:solidFill>
              </a:rPr>
              <a:t>sugar</a:t>
            </a:r>
            <a:r>
              <a:rPr lang="et-EE" dirty="0" smtClean="0">
                <a:solidFill>
                  <a:schemeClr val="tx1"/>
                </a:solidFill>
              </a:rPr>
              <a:t> </a:t>
            </a:r>
            <a:r>
              <a:rPr lang="et-EE" dirty="0" err="1" smtClean="0">
                <a:solidFill>
                  <a:schemeClr val="tx1"/>
                </a:solidFill>
              </a:rPr>
              <a:t>in</a:t>
            </a:r>
            <a:r>
              <a:rPr lang="en-US" dirty="0" smtClean="0">
                <a:solidFill>
                  <a:schemeClr val="tx1"/>
                </a:solidFill>
              </a:rPr>
              <a:t> beverages</a:t>
            </a:r>
            <a:r>
              <a:rPr lang="et-EE" dirty="0" smtClean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</a:rPr>
              <a:t>and overweight.</a:t>
            </a:r>
          </a:p>
        </p:txBody>
      </p:sp>
      <p:sp>
        <p:nvSpPr>
          <p:cNvPr id="14" name="Oval Callout 13"/>
          <p:cNvSpPr/>
          <p:nvPr/>
        </p:nvSpPr>
        <p:spPr>
          <a:xfrm>
            <a:off x="1917699" y="1221661"/>
            <a:ext cx="2295377" cy="1222771"/>
          </a:xfrm>
          <a:prstGeom prst="wedgeEllipseCallout">
            <a:avLst>
              <a:gd name="adj1" fmla="val -60390"/>
              <a:gd name="adj2" fmla="val 36874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% </a:t>
            </a:r>
            <a:r>
              <a:rPr lang="et-EE" sz="2000" dirty="0" smtClean="0">
                <a:solidFill>
                  <a:schemeClr val="tx1"/>
                </a:solidFill>
              </a:rPr>
              <a:t>o</a:t>
            </a:r>
            <a:r>
              <a:rPr lang="en-US" sz="2000" dirty="0" smtClean="0">
                <a:solidFill>
                  <a:schemeClr val="tx1"/>
                </a:solidFill>
              </a:rPr>
              <a:t>f </a:t>
            </a:r>
            <a:r>
              <a:rPr lang="en-US" sz="2000" dirty="0">
                <a:solidFill>
                  <a:schemeClr val="tx1"/>
                </a:solidFill>
              </a:rPr>
              <a:t>obese children is increasing.</a:t>
            </a:r>
          </a:p>
        </p:txBody>
      </p:sp>
      <p:sp>
        <p:nvSpPr>
          <p:cNvPr id="16" name="Oval Callout 15"/>
          <p:cNvSpPr/>
          <p:nvPr/>
        </p:nvSpPr>
        <p:spPr>
          <a:xfrm>
            <a:off x="168712" y="3088117"/>
            <a:ext cx="4657287" cy="2047020"/>
          </a:xfrm>
          <a:prstGeom prst="wedgeEllipseCallout">
            <a:avLst>
              <a:gd name="adj1" fmla="val -26209"/>
              <a:gd name="adj2" fmla="val -55540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tx1"/>
                </a:solidFill>
              </a:rPr>
              <a:t>Soft drinks </a:t>
            </a:r>
            <a:r>
              <a:rPr lang="et-EE" dirty="0" err="1" smtClean="0">
                <a:solidFill>
                  <a:schemeClr val="tx1"/>
                </a:solidFill>
              </a:rPr>
              <a:t>with</a:t>
            </a:r>
            <a:r>
              <a:rPr lang="et-EE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sugar </a:t>
            </a:r>
            <a:r>
              <a:rPr lang="en-US" dirty="0">
                <a:solidFill>
                  <a:schemeClr val="tx1"/>
                </a:solidFill>
              </a:rPr>
              <a:t>by consuming a large daily </a:t>
            </a:r>
            <a:r>
              <a:rPr lang="et-EE" dirty="0" err="1" smtClean="0">
                <a:solidFill>
                  <a:schemeClr val="tx1"/>
                </a:solidFill>
              </a:rPr>
              <a:t>amounts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>
                <a:solidFill>
                  <a:schemeClr val="tx1"/>
                </a:solidFill>
              </a:rPr>
              <a:t>increases the risk of diabetes and heart </a:t>
            </a:r>
            <a:r>
              <a:rPr lang="en-US" dirty="0" smtClean="0">
                <a:solidFill>
                  <a:schemeClr val="tx1"/>
                </a:solidFill>
              </a:rPr>
              <a:t>disease</a:t>
            </a:r>
            <a:r>
              <a:rPr lang="et-EE" dirty="0" smtClean="0">
                <a:solidFill>
                  <a:schemeClr val="tx1"/>
                </a:solidFill>
              </a:rPr>
              <a:t>s.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7" name="Oval Callout 16"/>
          <p:cNvSpPr/>
          <p:nvPr/>
        </p:nvSpPr>
        <p:spPr>
          <a:xfrm>
            <a:off x="333593" y="5209954"/>
            <a:ext cx="3552607" cy="1465100"/>
          </a:xfrm>
          <a:prstGeom prst="wedgeEllipseCallout">
            <a:avLst>
              <a:gd name="adj1" fmla="val -31271"/>
              <a:gd name="adj2" fmla="val -64911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The aim is to encourage manufacturers to reduce </a:t>
            </a:r>
            <a:r>
              <a:rPr lang="en-US" sz="2000" dirty="0" smtClean="0">
                <a:solidFill>
                  <a:schemeClr val="tx1"/>
                </a:solidFill>
              </a:rPr>
              <a:t>sugar</a:t>
            </a:r>
            <a:r>
              <a:rPr lang="et-EE" sz="2000" dirty="0" smtClean="0">
                <a:solidFill>
                  <a:schemeClr val="tx1"/>
                </a:solidFill>
              </a:rPr>
              <a:t> </a:t>
            </a:r>
            <a:r>
              <a:rPr lang="et-EE" sz="2000" dirty="0" err="1" smtClean="0">
                <a:solidFill>
                  <a:schemeClr val="tx1"/>
                </a:solidFill>
              </a:rPr>
              <a:t>in</a:t>
            </a:r>
            <a:r>
              <a:rPr lang="et-EE" sz="2000" dirty="0" smtClean="0">
                <a:solidFill>
                  <a:schemeClr val="tx1"/>
                </a:solidFill>
              </a:rPr>
              <a:t> </a:t>
            </a:r>
            <a:r>
              <a:rPr lang="et-EE" sz="2000" dirty="0" err="1" smtClean="0">
                <a:solidFill>
                  <a:schemeClr val="tx1"/>
                </a:solidFill>
              </a:rPr>
              <a:t>soft</a:t>
            </a:r>
            <a:r>
              <a:rPr lang="et-EE" sz="2000" dirty="0" smtClean="0">
                <a:solidFill>
                  <a:schemeClr val="tx1"/>
                </a:solidFill>
              </a:rPr>
              <a:t> </a:t>
            </a:r>
            <a:r>
              <a:rPr lang="et-EE" sz="2000" dirty="0" err="1" smtClean="0">
                <a:solidFill>
                  <a:schemeClr val="tx1"/>
                </a:solidFill>
              </a:rPr>
              <a:t>drinks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638611" y="6536554"/>
            <a:ext cx="149733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/>
              <a:t>https://</a:t>
            </a:r>
            <a:r>
              <a:rPr lang="en-US" sz="1200" err="1"/>
              <a:t>pixabay.com</a:t>
            </a:r>
            <a:endParaRPr lang="en-US" sz="1200"/>
          </a:p>
        </p:txBody>
      </p:sp>
      <p:sp>
        <p:nvSpPr>
          <p:cNvPr id="19" name="Rectangle 18"/>
          <p:cNvSpPr/>
          <p:nvPr/>
        </p:nvSpPr>
        <p:spPr>
          <a:xfrm>
            <a:off x="1" y="4763651"/>
            <a:ext cx="6671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https://pixabay.com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917698" y="88956"/>
            <a:ext cx="6480613" cy="596457"/>
          </a:xfrm>
        </p:spPr>
        <p:txBody>
          <a:bodyPr/>
          <a:lstStyle/>
          <a:p>
            <a:r>
              <a:rPr lang="et-EE" sz="3200" dirty="0" err="1" smtClean="0">
                <a:latin typeface="Palatino Linotype" panose="02040502050505030304" pitchFamily="18" charset="0"/>
              </a:rPr>
              <a:t>Sugar</a:t>
            </a:r>
            <a:r>
              <a:rPr lang="et-EE" sz="3200" dirty="0" smtClean="0">
                <a:latin typeface="Palatino Linotype" panose="02040502050505030304" pitchFamily="18" charset="0"/>
              </a:rPr>
              <a:t> </a:t>
            </a:r>
            <a:r>
              <a:rPr lang="et-EE" sz="3200" dirty="0" err="1" smtClean="0">
                <a:latin typeface="Palatino Linotype" panose="02040502050505030304" pitchFamily="18" charset="0"/>
              </a:rPr>
              <a:t>tax</a:t>
            </a:r>
            <a:r>
              <a:rPr lang="et-EE" sz="3200" dirty="0" smtClean="0">
                <a:latin typeface="Palatino Linotype" panose="02040502050505030304" pitchFamily="18" charset="0"/>
              </a:rPr>
              <a:t>?</a:t>
            </a:r>
            <a:endParaRPr lang="en-GB" sz="3200" dirty="0">
              <a:latin typeface="Palatino Linotype" panose="02040502050505030304" pitchFamily="18" charset="0"/>
            </a:endParaRPr>
          </a:p>
        </p:txBody>
      </p:sp>
      <p:sp>
        <p:nvSpPr>
          <p:cNvPr id="6" name="Right Arrow 5"/>
          <p:cNvSpPr/>
          <p:nvPr/>
        </p:nvSpPr>
        <p:spPr>
          <a:xfrm rot="7139633">
            <a:off x="3684538" y="678639"/>
            <a:ext cx="657321" cy="52422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8" name="Right Arrow 17"/>
          <p:cNvSpPr/>
          <p:nvPr/>
        </p:nvSpPr>
        <p:spPr>
          <a:xfrm rot="3343777">
            <a:off x="6161076" y="673962"/>
            <a:ext cx="657321" cy="52422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168712" y="586863"/>
            <a:ext cx="24681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t-EE" b="1" dirty="0" err="1" smtClean="0">
                <a:latin typeface="Palatino Linotype" panose="02040502050505030304" pitchFamily="18" charset="0"/>
              </a:rPr>
              <a:t>Enterprise</a:t>
            </a:r>
            <a:r>
              <a:rPr lang="et-EE" b="1" dirty="0" smtClean="0">
                <a:latin typeface="Palatino Linotype" panose="02040502050505030304" pitchFamily="18" charset="0"/>
              </a:rPr>
              <a:t> minister</a:t>
            </a:r>
            <a:endParaRPr lang="en-GB" b="1" dirty="0">
              <a:latin typeface="Palatino Linotype" panose="02040502050505030304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891411" y="223748"/>
            <a:ext cx="24681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Palatino Linotype" panose="02040502050505030304" pitchFamily="18" charset="0"/>
              </a:rPr>
              <a:t>Soft Drink Producers Union member</a:t>
            </a:r>
            <a:endParaRPr lang="en-GB" b="1" dirty="0">
              <a:latin typeface="Palatino Linotype" panose="02040502050505030304" pitchFamily="18" charset="0"/>
            </a:endParaRPr>
          </a:p>
        </p:txBody>
      </p:sp>
      <p:pic>
        <p:nvPicPr>
          <p:cNvPr id="21" name="Picture 20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712" y="71502"/>
            <a:ext cx="1497982" cy="504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4" grpId="0" animBg="1"/>
      <p:bldP spid="14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1048"/>
            <a:ext cx="8229600" cy="1143000"/>
          </a:xfrm>
        </p:spPr>
        <p:txBody>
          <a:bodyPr/>
          <a:lstStyle/>
          <a:p>
            <a:r>
              <a:rPr lang="et-EE" dirty="0" err="1" smtClean="0">
                <a:latin typeface="Palatino Linotype" panose="02040502050505030304" pitchFamily="18" charset="0"/>
              </a:rPr>
              <a:t>Discussion</a:t>
            </a:r>
            <a:r>
              <a:rPr lang="et-EE" dirty="0" smtClean="0">
                <a:latin typeface="Palatino Linotype" panose="02040502050505030304" pitchFamily="18" charset="0"/>
              </a:rPr>
              <a:t> – </a:t>
            </a:r>
            <a:r>
              <a:rPr lang="et-EE" dirty="0" err="1" smtClean="0">
                <a:latin typeface="Palatino Linotype" panose="02040502050505030304" pitchFamily="18" charset="0"/>
              </a:rPr>
              <a:t>for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or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against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sugar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tax</a:t>
            </a:r>
            <a:r>
              <a:rPr lang="et-EE" dirty="0" smtClean="0">
                <a:latin typeface="Palatino Linotype" panose="02040502050505030304" pitchFamily="18" charset="0"/>
              </a:rPr>
              <a:t>?</a:t>
            </a:r>
            <a:endParaRPr lang="en-GB" dirty="0">
              <a:latin typeface="Palatino Linotype" panose="020405020505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52228"/>
            <a:ext cx="8229600" cy="4525963"/>
          </a:xfrm>
        </p:spPr>
        <p:txBody>
          <a:bodyPr/>
          <a:lstStyle/>
          <a:p>
            <a:r>
              <a:rPr lang="et-EE" dirty="0" err="1" smtClean="0">
                <a:latin typeface="Palatino Linotype" panose="02040502050505030304" pitchFamily="18" charset="0"/>
              </a:rPr>
              <a:t>Groups</a:t>
            </a:r>
            <a:r>
              <a:rPr lang="et-EE" dirty="0" smtClean="0">
                <a:latin typeface="Palatino Linotype" panose="02040502050505030304" pitchFamily="18" charset="0"/>
              </a:rPr>
              <a:t> (4 </a:t>
            </a:r>
            <a:r>
              <a:rPr lang="et-EE" dirty="0" err="1" smtClean="0">
                <a:latin typeface="Palatino Linotype" panose="02040502050505030304" pitchFamily="18" charset="0"/>
              </a:rPr>
              <a:t>students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in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group</a:t>
            </a:r>
            <a:r>
              <a:rPr lang="et-EE" dirty="0">
                <a:latin typeface="Palatino Linotype" panose="02040502050505030304" pitchFamily="18" charset="0"/>
              </a:rPr>
              <a:t>)</a:t>
            </a:r>
            <a:r>
              <a:rPr lang="et-EE" dirty="0" smtClean="0">
                <a:latin typeface="Palatino Linotype" panose="02040502050505030304" pitchFamily="18" charset="0"/>
              </a:rPr>
              <a:t>. </a:t>
            </a:r>
          </a:p>
          <a:p>
            <a:r>
              <a:rPr lang="et-EE" dirty="0" err="1" smtClean="0">
                <a:latin typeface="Palatino Linotype" panose="02040502050505030304" pitchFamily="18" charset="0"/>
              </a:rPr>
              <a:t>Half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of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the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groups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support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the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sugar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tax</a:t>
            </a:r>
            <a:r>
              <a:rPr lang="et-EE" dirty="0" smtClean="0">
                <a:latin typeface="Palatino Linotype" panose="02040502050505030304" pitchFamily="18" charset="0"/>
              </a:rPr>
              <a:t> and </a:t>
            </a:r>
            <a:r>
              <a:rPr lang="et-EE" dirty="0" err="1" smtClean="0">
                <a:latin typeface="Palatino Linotype" panose="02040502050505030304" pitchFamily="18" charset="0"/>
              </a:rPr>
              <a:t>other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half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of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the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groups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is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against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the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sugar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tax</a:t>
            </a:r>
            <a:r>
              <a:rPr lang="et-EE" dirty="0" smtClean="0">
                <a:latin typeface="Palatino Linotype" panose="02040502050505030304" pitchFamily="18" charset="0"/>
              </a:rPr>
              <a:t> and </a:t>
            </a:r>
            <a:r>
              <a:rPr lang="et-EE" dirty="0" err="1" smtClean="0">
                <a:latin typeface="Palatino Linotype" panose="02040502050505030304" pitchFamily="18" charset="0"/>
              </a:rPr>
              <a:t>both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groups</a:t>
            </a:r>
            <a:r>
              <a:rPr lang="et-EE" dirty="0" smtClean="0">
                <a:latin typeface="Palatino Linotype" panose="02040502050505030304" pitchFamily="18" charset="0"/>
              </a:rPr>
              <a:t> look </a:t>
            </a:r>
            <a:r>
              <a:rPr lang="et-EE" dirty="0" err="1" smtClean="0">
                <a:latin typeface="Palatino Linotype" panose="02040502050505030304" pitchFamily="18" charset="0"/>
              </a:rPr>
              <a:t>for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arguments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to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support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their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opinion</a:t>
            </a:r>
            <a:r>
              <a:rPr lang="et-EE" dirty="0" smtClean="0">
                <a:latin typeface="Palatino Linotype" panose="02040502050505030304" pitchFamily="18" charset="0"/>
              </a:rPr>
              <a:t>.</a:t>
            </a:r>
          </a:p>
          <a:p>
            <a:r>
              <a:rPr lang="et-EE" dirty="0" smtClean="0">
                <a:latin typeface="Palatino Linotype" panose="02040502050505030304" pitchFamily="18" charset="0"/>
              </a:rPr>
              <a:t>All </a:t>
            </a:r>
            <a:r>
              <a:rPr lang="et-EE" dirty="0" err="1" smtClean="0">
                <a:latin typeface="Palatino Linotype" panose="02040502050505030304" pitchFamily="18" charset="0"/>
              </a:rPr>
              <a:t>groups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discuss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the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arguments</a:t>
            </a:r>
            <a:r>
              <a:rPr lang="et-EE" dirty="0">
                <a:latin typeface="Palatino Linotype" panose="02040502050505030304" pitchFamily="18" charset="0"/>
              </a:rPr>
              <a:t> </a:t>
            </a:r>
            <a:r>
              <a:rPr lang="et-EE" dirty="0" smtClean="0">
                <a:latin typeface="Palatino Linotype" panose="02040502050505030304" pitchFamily="18" charset="0"/>
              </a:rPr>
              <a:t>and </a:t>
            </a:r>
            <a:r>
              <a:rPr lang="et-EE" dirty="0" err="1" smtClean="0">
                <a:latin typeface="Palatino Linotype" panose="02040502050505030304" pitchFamily="18" charset="0"/>
              </a:rPr>
              <a:t>make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the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final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decision</a:t>
            </a:r>
            <a:r>
              <a:rPr lang="et-EE" dirty="0" smtClean="0">
                <a:latin typeface="Palatino Linotype" panose="02040502050505030304" pitchFamily="18" charset="0"/>
              </a:rPr>
              <a:t> – </a:t>
            </a:r>
            <a:r>
              <a:rPr lang="et-EE" dirty="0" err="1" smtClean="0">
                <a:latin typeface="Palatino Linotype" panose="02040502050505030304" pitchFamily="18" charset="0"/>
              </a:rPr>
              <a:t>sugar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tax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needed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or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not</a:t>
            </a:r>
            <a:r>
              <a:rPr lang="et-EE" dirty="0" smtClean="0">
                <a:latin typeface="Palatino Linotype" panose="02040502050505030304" pitchFamily="18" charset="0"/>
              </a:rPr>
              <a:t>?</a:t>
            </a:r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8818" y="5874135"/>
            <a:ext cx="1497982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809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457200" y="53975"/>
            <a:ext cx="8229600" cy="1143000"/>
          </a:xfrm>
        </p:spPr>
        <p:txBody>
          <a:bodyPr/>
          <a:lstStyle/>
          <a:p>
            <a:r>
              <a:rPr lang="et-EE" dirty="0" err="1" smtClean="0">
                <a:latin typeface="Palatino Linotype" panose="02040502050505030304" pitchFamily="18" charset="0"/>
              </a:rPr>
              <a:t>Visit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to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the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factory</a:t>
            </a:r>
            <a:endParaRPr lang="en-GB" dirty="0" smtClean="0">
              <a:latin typeface="Palatino Linotype" panose="02040502050505030304" pitchFamily="18" charset="0"/>
            </a:endParaRP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457200" y="989012"/>
            <a:ext cx="8229600" cy="1085850"/>
          </a:xfrm>
        </p:spPr>
        <p:txBody>
          <a:bodyPr/>
          <a:lstStyle/>
          <a:p>
            <a:r>
              <a:rPr lang="et-EE" dirty="0" smtClean="0">
                <a:latin typeface="Palatino Linotype" panose="02040502050505030304" pitchFamily="18" charset="0"/>
              </a:rPr>
              <a:t>Meeting in </a:t>
            </a:r>
            <a:r>
              <a:rPr lang="et-EE" dirty="0" err="1" smtClean="0">
                <a:latin typeface="Palatino Linotype" panose="02040502050505030304" pitchFamily="18" charset="0"/>
              </a:rPr>
              <a:t>the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department</a:t>
            </a:r>
            <a:r>
              <a:rPr lang="et-EE" dirty="0" smtClean="0">
                <a:latin typeface="Palatino Linotype" panose="02040502050505030304" pitchFamily="18" charset="0"/>
              </a:rPr>
              <a:t> of </a:t>
            </a:r>
            <a:r>
              <a:rPr lang="et-EE" dirty="0" err="1" smtClean="0">
                <a:latin typeface="Palatino Linotype" panose="02040502050505030304" pitchFamily="18" charset="0"/>
              </a:rPr>
              <a:t>research</a:t>
            </a:r>
            <a:r>
              <a:rPr lang="et-EE" dirty="0" smtClean="0">
                <a:latin typeface="Palatino Linotype" panose="02040502050505030304" pitchFamily="18" charset="0"/>
              </a:rPr>
              <a:t> and </a:t>
            </a:r>
            <a:r>
              <a:rPr lang="et-EE" dirty="0" err="1" smtClean="0">
                <a:latin typeface="Palatino Linotype" panose="02040502050505030304" pitchFamily="18" charset="0"/>
              </a:rPr>
              <a:t>development</a:t>
            </a:r>
            <a:endParaRPr lang="et-EE" dirty="0" smtClean="0">
              <a:latin typeface="Palatino Linotype" panose="0204050205050503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766" y="2107512"/>
            <a:ext cx="2796534" cy="153788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365765" y="3661292"/>
            <a:ext cx="31422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/>
              <a:t>http://</a:t>
            </a:r>
            <a:r>
              <a:rPr lang="en-US" sz="900" dirty="0" err="1"/>
              <a:t>blog.draperinc.com</a:t>
            </a:r>
            <a:r>
              <a:rPr lang="en-US" sz="900" dirty="0"/>
              <a:t>/2012/11/screen-real-estate-in-video-conferencing/business-team-at-a-video-conference/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9447" y="4290788"/>
            <a:ext cx="2281891" cy="152173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566388" y="5883408"/>
            <a:ext cx="24359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/>
              <a:t>http://</a:t>
            </a:r>
            <a:r>
              <a:rPr lang="en-US" sz="900" dirty="0" err="1"/>
              <a:t>thewordhome.pw</a:t>
            </a:r>
            <a:r>
              <a:rPr lang="en-US" sz="900" dirty="0"/>
              <a:t>/business-meeting-presentation/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0737" y="4320120"/>
            <a:ext cx="2200399" cy="146307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07171" y="5883408"/>
            <a:ext cx="23539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/>
              <a:t>http://</a:t>
            </a:r>
            <a:r>
              <a:rPr lang="en-US" sz="900" dirty="0" err="1"/>
              <a:t>growingleaders.com</a:t>
            </a:r>
            <a:r>
              <a:rPr lang="en-US" sz="900" dirty="0"/>
              <a:t>/blog/leadertip-2-how-to-lead-a-productive-team-meeting/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08254" y="1519857"/>
            <a:ext cx="3569638" cy="2603324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7027334" y="3518532"/>
            <a:ext cx="19939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i="1" dirty="0" smtClean="0"/>
              <a:t>Image: Community </a:t>
            </a:r>
            <a:r>
              <a:rPr lang="en-US" sz="900" i="1" dirty="0"/>
              <a:t>for Advancing Discovery Research in Education</a:t>
            </a:r>
            <a:endParaRPr lang="en-US" sz="900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9649" y="4290788"/>
            <a:ext cx="1711155" cy="1140448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4951338" y="5468196"/>
            <a:ext cx="19939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/>
              <a:t>http://</a:t>
            </a:r>
            <a:r>
              <a:rPr lang="en-US" sz="900" dirty="0" err="1"/>
              <a:t>www.globalspec.com</a:t>
            </a:r>
            <a:r>
              <a:rPr lang="en-US" sz="900" dirty="0"/>
              <a:t>/</a:t>
            </a:r>
            <a:r>
              <a:rPr lang="en-US" sz="900" dirty="0" err="1"/>
              <a:t>learnmore</a:t>
            </a:r>
            <a:r>
              <a:rPr lang="en-US" sz="900" dirty="0"/>
              <a:t>/</a:t>
            </a:r>
            <a:r>
              <a:rPr lang="en-US" sz="900" dirty="0" err="1"/>
              <a:t>engineering_technical_services</a:t>
            </a:r>
            <a:r>
              <a:rPr lang="en-US" sz="900" dirty="0"/>
              <a:t>/</a:t>
            </a:r>
            <a:r>
              <a:rPr lang="en-US" sz="900" dirty="0" err="1"/>
              <a:t>research_development_services</a:t>
            </a:r>
            <a:endParaRPr lang="en-US" sz="9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4377" y="5417246"/>
            <a:ext cx="1902654" cy="1123254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6853488" y="6494191"/>
            <a:ext cx="24257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/>
              <a:t>http://</a:t>
            </a:r>
            <a:r>
              <a:rPr lang="en-US" sz="900" dirty="0" err="1"/>
              <a:t>www.intronlifesciences.com</a:t>
            </a:r>
            <a:r>
              <a:rPr lang="en-US" sz="900" dirty="0"/>
              <a:t>/</a:t>
            </a:r>
            <a:r>
              <a:rPr lang="en-US" sz="900" dirty="0" err="1"/>
              <a:t>research-development.php?lang</a:t>
            </a:r>
            <a:r>
              <a:rPr lang="en-US" sz="900" dirty="0"/>
              <a:t>=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329104" y="1981772"/>
            <a:ext cx="19159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222222"/>
                </a:solidFill>
                <a:latin typeface="Arial" charset="0"/>
              </a:rPr>
              <a:t>A general R &amp; D process</a:t>
            </a:r>
            <a:endParaRPr lang="en-US" dirty="0"/>
          </a:p>
        </p:txBody>
      </p:sp>
      <p:pic>
        <p:nvPicPr>
          <p:cNvPr id="17" name="Picture 16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1477" y="215132"/>
            <a:ext cx="1497982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423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444500" y="0"/>
            <a:ext cx="8229600" cy="1143000"/>
          </a:xfrm>
        </p:spPr>
        <p:txBody>
          <a:bodyPr/>
          <a:lstStyle/>
          <a:p>
            <a:r>
              <a:rPr lang="et-EE" dirty="0" smtClean="0">
                <a:latin typeface="Palatino Linotype" panose="02040502050505030304" pitchFamily="18" charset="0"/>
              </a:rPr>
              <a:t>R&amp;D </a:t>
            </a:r>
            <a:r>
              <a:rPr lang="et-EE" dirty="0" err="1" smtClean="0">
                <a:latin typeface="Palatino Linotype" panose="02040502050505030304" pitchFamily="18" charset="0"/>
              </a:rPr>
              <a:t>Laboratory</a:t>
            </a:r>
            <a:endParaRPr lang="en-GB" dirty="0" smtClean="0">
              <a:latin typeface="Palatino Linotype" panose="02040502050505030304" pitchFamily="18" charset="0"/>
            </a:endParaRPr>
          </a:p>
        </p:txBody>
      </p:sp>
      <p:pic>
        <p:nvPicPr>
          <p:cNvPr id="9222" name="Picture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2250" y="3698875"/>
            <a:ext cx="3304207" cy="247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1"/>
          <p:cNvSpPr/>
          <p:nvPr/>
        </p:nvSpPr>
        <p:spPr>
          <a:xfrm>
            <a:off x="133350" y="6172200"/>
            <a:ext cx="38454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/>
              <a:t>http://</a:t>
            </a:r>
            <a:r>
              <a:rPr lang="en-US" sz="900" dirty="0" err="1"/>
              <a:t>www.wisegeek.com</a:t>
            </a:r>
            <a:r>
              <a:rPr lang="en-US" sz="900" dirty="0"/>
              <a:t>/what-does-a-physical-chemist-do.htm#people-working-in-a-chemistry-lab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0757" y="3698876"/>
            <a:ext cx="2486993" cy="165703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526457" y="5349013"/>
            <a:ext cx="26012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/>
              <a:t>https://</a:t>
            </a:r>
            <a:r>
              <a:rPr lang="en-US" sz="900" dirty="0" err="1"/>
              <a:t>www.contractlaboratory.com</a:t>
            </a:r>
            <a:r>
              <a:rPr lang="en-US" sz="900" dirty="0"/>
              <a:t>/</a:t>
            </a:r>
            <a:r>
              <a:rPr lang="en-US" sz="900" dirty="0" err="1"/>
              <a:t>labclass</a:t>
            </a:r>
            <a:r>
              <a:rPr lang="en-US" sz="900" dirty="0"/>
              <a:t>/industries/</a:t>
            </a:r>
            <a:r>
              <a:rPr lang="en-US" sz="900" dirty="0" err="1"/>
              <a:t>food.cfm</a:t>
            </a:r>
            <a:endParaRPr lang="en-US" sz="9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2290" y="914401"/>
            <a:ext cx="3169333" cy="2124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33350" y="3130590"/>
            <a:ext cx="3403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/>
              <a:t>http://</a:t>
            </a:r>
            <a:r>
              <a:rPr lang="en-US" sz="900" dirty="0" err="1"/>
              <a:t>www.aiche.org</a:t>
            </a:r>
            <a:r>
              <a:rPr lang="en-US" sz="900" dirty="0"/>
              <a:t>/academy/courses/ela909/</a:t>
            </a:r>
            <a:r>
              <a:rPr lang="en-US" sz="900" dirty="0" err="1"/>
              <a:t>sache</a:t>
            </a:r>
            <a:r>
              <a:rPr lang="en-US" sz="900" dirty="0"/>
              <a:t>-certificate-program-basics-laboratory-safety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27750" y="914401"/>
            <a:ext cx="2768600" cy="2079472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6026150" y="2992091"/>
            <a:ext cx="287020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/>
              <a:t>http://</a:t>
            </a:r>
            <a:r>
              <a:rPr lang="en-US" sz="900" dirty="0" err="1"/>
              <a:t>www.germaninnovation.org</a:t>
            </a:r>
            <a:r>
              <a:rPr lang="en-US" sz="900" dirty="0"/>
              <a:t>/news-and-events/news/</a:t>
            </a:r>
            <a:r>
              <a:rPr lang="en-US" sz="900" dirty="0" err="1"/>
              <a:t>news-item?id</a:t>
            </a:r>
            <a:r>
              <a:rPr lang="en-US" sz="900" dirty="0"/>
              <a:t>=a707e8fa-bb2e-e411-91f5-000c29e5517f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9539" y="1171575"/>
            <a:ext cx="2534210" cy="14400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3500645" y="2565004"/>
            <a:ext cx="257821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/>
              <a:t>http://</a:t>
            </a:r>
            <a:r>
              <a:rPr lang="en-US" sz="900" dirty="0" err="1"/>
              <a:t>mydrinkbeverages.com</a:t>
            </a:r>
            <a:r>
              <a:rPr lang="en-US" sz="900" dirty="0"/>
              <a:t>/consulting/beverage-development/beverage-testing-laboratory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6985" y="3754436"/>
            <a:ext cx="2599095" cy="2417763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6483350" y="6287616"/>
            <a:ext cx="24727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/>
              <a:t>https://</a:t>
            </a:r>
            <a:r>
              <a:rPr lang="en-US" sz="900" dirty="0" err="1"/>
              <a:t>pixabay.com</a:t>
            </a:r>
            <a:r>
              <a:rPr lang="en-US" sz="900" dirty="0"/>
              <a:t>/en/juice-glass-lemonade-straw-iced-35236/</a:t>
            </a:r>
          </a:p>
        </p:txBody>
      </p:sp>
      <p:pic>
        <p:nvPicPr>
          <p:cNvPr id="15" name="Picture 14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1477" y="215132"/>
            <a:ext cx="1497982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082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Content Placeholder 2"/>
          <p:cNvSpPr>
            <a:spLocks noGrp="1"/>
          </p:cNvSpPr>
          <p:nvPr>
            <p:ph idx="1"/>
          </p:nvPr>
        </p:nvSpPr>
        <p:spPr>
          <a:xfrm>
            <a:off x="120650" y="654305"/>
            <a:ext cx="8648700" cy="608513"/>
          </a:xfrm>
        </p:spPr>
        <p:txBody>
          <a:bodyPr/>
          <a:lstStyle/>
          <a:p>
            <a:pPr marL="0" indent="0" algn="ctr">
              <a:buFont typeface="Arial" pitchFamily="34" charset="0"/>
              <a:buNone/>
            </a:pPr>
            <a:r>
              <a:rPr lang="et-EE" sz="2800" dirty="0" err="1" smtClean="0">
                <a:latin typeface="Palatino Linotype" panose="02040502050505030304" pitchFamily="18" charset="0"/>
              </a:rPr>
              <a:t>Food</a:t>
            </a:r>
            <a:r>
              <a:rPr lang="et-EE" sz="2800" dirty="0" smtClean="0">
                <a:latin typeface="Palatino Linotype" panose="02040502050505030304" pitchFamily="18" charset="0"/>
              </a:rPr>
              <a:t> </a:t>
            </a:r>
            <a:r>
              <a:rPr lang="et-EE" sz="2800" dirty="0" err="1" smtClean="0">
                <a:latin typeface="Palatino Linotype" panose="02040502050505030304" pitchFamily="18" charset="0"/>
              </a:rPr>
              <a:t>technology</a:t>
            </a:r>
            <a:r>
              <a:rPr lang="et-EE" sz="2800" dirty="0">
                <a:latin typeface="Palatino Linotype" panose="02040502050505030304" pitchFamily="18" charset="0"/>
              </a:rPr>
              <a:t> </a:t>
            </a:r>
            <a:r>
              <a:rPr lang="et-EE" sz="2800" dirty="0" smtClean="0">
                <a:latin typeface="Palatino Linotype" panose="02040502050505030304" pitchFamily="18" charset="0"/>
              </a:rPr>
              <a:t>and </a:t>
            </a:r>
            <a:r>
              <a:rPr lang="et-EE" sz="2800" dirty="0" err="1" smtClean="0">
                <a:latin typeface="Palatino Linotype" panose="02040502050505030304" pitchFamily="18" charset="0"/>
              </a:rPr>
              <a:t>biochemstriy</a:t>
            </a:r>
            <a:r>
              <a:rPr lang="et-EE" sz="2800" dirty="0" smtClean="0">
                <a:latin typeface="Palatino Linotype" panose="02040502050505030304" pitchFamily="18" charset="0"/>
              </a:rPr>
              <a:t> </a:t>
            </a:r>
            <a:r>
              <a:rPr lang="et-EE" sz="2800" dirty="0" err="1" smtClean="0">
                <a:latin typeface="Palatino Linotype" panose="02040502050505030304" pitchFamily="18" charset="0"/>
              </a:rPr>
              <a:t>labs</a:t>
            </a:r>
            <a:endParaRPr lang="et-EE" sz="2800" dirty="0" smtClean="0">
              <a:latin typeface="Palatino Linotype" panose="02040502050505030304" pitchFamily="18" charset="0"/>
            </a:endParaRPr>
          </a:p>
          <a:p>
            <a:pPr marL="0" indent="0" algn="just">
              <a:buFont typeface="Arial" pitchFamily="34" charset="0"/>
              <a:buNone/>
            </a:pPr>
            <a:endParaRPr lang="et-EE" dirty="0"/>
          </a:p>
        </p:txBody>
      </p:sp>
      <p:sp>
        <p:nvSpPr>
          <p:cNvPr id="6" name="TextBox 5"/>
          <p:cNvSpPr txBox="1"/>
          <p:nvPr/>
        </p:nvSpPr>
        <p:spPr>
          <a:xfrm>
            <a:off x="711200" y="1679833"/>
            <a:ext cx="1816100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Palatino Linotype" panose="02040502050505030304" pitchFamily="18" charset="0"/>
              </a:rPr>
              <a:t>Biochemistry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4000" y="2155230"/>
            <a:ext cx="4191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Palatino Linotype" panose="02040502050505030304" pitchFamily="18" charset="0"/>
              </a:rPr>
              <a:t>Skills that that are need in working as a biochemist</a:t>
            </a:r>
          </a:p>
          <a:p>
            <a:pPr marL="285750" indent="-285750">
              <a:buFont typeface="Wingdings" charset="2"/>
              <a:buChar char="ü"/>
            </a:pPr>
            <a:endParaRPr lang="en-US" dirty="0" smtClean="0">
              <a:latin typeface="Palatino Linotype" panose="02040502050505030304" pitchFamily="18" charset="0"/>
            </a:endParaRPr>
          </a:p>
          <a:p>
            <a:pPr marL="285750" indent="-285750">
              <a:buFont typeface="Wingdings" charset="2"/>
              <a:buChar char="ü"/>
            </a:pPr>
            <a:r>
              <a:rPr lang="en-US" dirty="0" smtClean="0">
                <a:latin typeface="Palatino Linotype" panose="02040502050505030304" pitchFamily="18" charset="0"/>
              </a:rPr>
              <a:t>Analytical skills</a:t>
            </a:r>
          </a:p>
          <a:p>
            <a:pPr marL="285750" indent="-285750">
              <a:buFont typeface="Wingdings" charset="2"/>
              <a:buChar char="ü"/>
            </a:pPr>
            <a:r>
              <a:rPr lang="en-US" dirty="0" err="1" smtClean="0">
                <a:latin typeface="Palatino Linotype" panose="02040502050505030304" pitchFamily="18" charset="0"/>
              </a:rPr>
              <a:t>Maths</a:t>
            </a:r>
            <a:endParaRPr lang="en-US" dirty="0" smtClean="0">
              <a:latin typeface="Palatino Linotype" panose="02040502050505030304" pitchFamily="18" charset="0"/>
            </a:endParaRPr>
          </a:p>
          <a:p>
            <a:pPr marL="285750" indent="-285750">
              <a:buFont typeface="Wingdings" charset="2"/>
              <a:buChar char="ü"/>
            </a:pPr>
            <a:r>
              <a:rPr lang="en-US" dirty="0">
                <a:latin typeface="Palatino Linotype" panose="02040502050505030304" pitchFamily="18" charset="0"/>
              </a:rPr>
              <a:t>E</a:t>
            </a:r>
            <a:r>
              <a:rPr lang="en-US" dirty="0" smtClean="0">
                <a:latin typeface="Palatino Linotype" panose="02040502050505030304" pitchFamily="18" charset="0"/>
              </a:rPr>
              <a:t>xperience of writing reports</a:t>
            </a:r>
          </a:p>
          <a:p>
            <a:pPr marL="285750" indent="-285750">
              <a:buFont typeface="Wingdings" charset="2"/>
              <a:buChar char="ü"/>
            </a:pPr>
            <a:r>
              <a:rPr lang="en-US" dirty="0" smtClean="0">
                <a:latin typeface="Palatino Linotype" panose="02040502050505030304" pitchFamily="18" charset="0"/>
              </a:rPr>
              <a:t>Communication (oral and written)</a:t>
            </a:r>
          </a:p>
          <a:p>
            <a:pPr marL="285750" indent="-285750">
              <a:buFont typeface="Wingdings" charset="2"/>
              <a:buChar char="ü"/>
            </a:pPr>
            <a:r>
              <a:rPr lang="en-US" dirty="0" smtClean="0">
                <a:latin typeface="Palatino Linotype" panose="02040502050505030304" pitchFamily="18" charset="0"/>
              </a:rPr>
              <a:t>Presentation skills</a:t>
            </a:r>
          </a:p>
          <a:p>
            <a:pPr marL="285750" indent="-285750">
              <a:buFont typeface="Wingdings" charset="2"/>
              <a:buChar char="ü"/>
            </a:pPr>
            <a:r>
              <a:rPr lang="en-US" dirty="0" smtClean="0">
                <a:latin typeface="Palatino Linotype" panose="02040502050505030304" pitchFamily="18" charset="0"/>
              </a:rPr>
              <a:t>Time management</a:t>
            </a:r>
          </a:p>
          <a:p>
            <a:pPr marL="285750" indent="-285750">
              <a:buFont typeface="Wingdings" charset="2"/>
              <a:buChar char="ü"/>
            </a:pPr>
            <a:r>
              <a:rPr lang="en-US" dirty="0" smtClean="0">
                <a:latin typeface="Palatino Linotype" panose="02040502050505030304" pitchFamily="18" charset="0"/>
              </a:rPr>
              <a:t>Creative thinking</a:t>
            </a:r>
          </a:p>
          <a:p>
            <a:pPr marL="285750" indent="-285750">
              <a:buFont typeface="Wingdings" charset="2"/>
              <a:buChar char="ü"/>
            </a:pPr>
            <a:r>
              <a:rPr lang="en-US" dirty="0" smtClean="0">
                <a:latin typeface="Palatino Linotype" panose="02040502050505030304" pitchFamily="18" charset="0"/>
              </a:rPr>
              <a:t>Problem solving</a:t>
            </a:r>
          </a:p>
          <a:p>
            <a:pPr marL="285750" indent="-285750">
              <a:buFont typeface="Wingdings" charset="2"/>
              <a:buChar char="ü"/>
            </a:pPr>
            <a:r>
              <a:rPr lang="en-US" dirty="0" smtClean="0">
                <a:latin typeface="Palatino Linotype" panose="02040502050505030304" pitchFamily="18" charset="0"/>
              </a:rPr>
              <a:t>IT skills</a:t>
            </a:r>
          </a:p>
          <a:p>
            <a:pPr marL="285750" indent="-285750">
              <a:buFont typeface="Wingdings" charset="2"/>
              <a:buChar char="ü"/>
            </a:pPr>
            <a:r>
              <a:rPr lang="en-US" dirty="0" smtClean="0">
                <a:latin typeface="Palatino Linotype" panose="02040502050505030304" pitchFamily="18" charset="0"/>
              </a:rPr>
              <a:t>Planning</a:t>
            </a:r>
          </a:p>
          <a:p>
            <a:pPr marL="285750" indent="-285750">
              <a:buFont typeface="Wingdings" charset="2"/>
              <a:buChar char="ü"/>
            </a:pPr>
            <a:r>
              <a:rPr lang="en-US" dirty="0" smtClean="0">
                <a:latin typeface="Palatino Linotype" panose="02040502050505030304" pitchFamily="18" charset="0"/>
              </a:rPr>
              <a:t>Observational skills</a:t>
            </a:r>
          </a:p>
          <a:p>
            <a:pPr marL="285750" indent="-285750">
              <a:buFont typeface="Wingdings" charset="2"/>
              <a:buChar char="ü"/>
            </a:pPr>
            <a:r>
              <a:rPr lang="en-US" dirty="0" smtClean="0">
                <a:latin typeface="Palatino Linotype" panose="02040502050505030304" pitchFamily="18" charset="0"/>
              </a:rPr>
              <a:t>Critical thinking</a:t>
            </a:r>
          </a:p>
          <a:p>
            <a:pPr marL="285750" indent="-285750">
              <a:buFont typeface="Wingdings" charset="2"/>
              <a:buChar char="ü"/>
            </a:pPr>
            <a:r>
              <a:rPr lang="en-US" dirty="0" smtClean="0">
                <a:latin typeface="Palatino Linotype" panose="02040502050505030304" pitchFamily="18" charset="0"/>
              </a:rPr>
              <a:t>Reading comprehension</a:t>
            </a:r>
            <a:endParaRPr lang="en-US" dirty="0">
              <a:latin typeface="Palatino Linotype" panose="0204050205050503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27700" y="1679833"/>
            <a:ext cx="2413000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Palatino Linotype" panose="02040502050505030304" pitchFamily="18" charset="0"/>
              </a:rPr>
              <a:t>Food technology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045076" y="2205026"/>
            <a:ext cx="385762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Palatino Linotype" panose="02040502050505030304" pitchFamily="18" charset="0"/>
              </a:rPr>
              <a:t>Skills that that are need in working as a </a:t>
            </a:r>
            <a:r>
              <a:rPr lang="en-US" dirty="0" smtClean="0">
                <a:latin typeface="Palatino Linotype" panose="02040502050505030304" pitchFamily="18" charset="0"/>
              </a:rPr>
              <a:t>food technologist</a:t>
            </a:r>
          </a:p>
          <a:p>
            <a:endParaRPr lang="en-US" dirty="0">
              <a:latin typeface="Palatino Linotype" panose="02040502050505030304" pitchFamily="18" charset="0"/>
            </a:endParaRPr>
          </a:p>
          <a:p>
            <a:pPr marL="285750" indent="-285750">
              <a:buFont typeface="Wingdings" charset="2"/>
              <a:buChar char="ü"/>
            </a:pPr>
            <a:r>
              <a:rPr lang="en-US" dirty="0" smtClean="0">
                <a:latin typeface="Palatino Linotype" panose="02040502050505030304" pitchFamily="18" charset="0"/>
              </a:rPr>
              <a:t>An interest towards science and how it is applied to food</a:t>
            </a:r>
          </a:p>
          <a:p>
            <a:pPr marL="285750" indent="-285750">
              <a:buFont typeface="Wingdings" charset="2"/>
              <a:buChar char="ü"/>
            </a:pPr>
            <a:r>
              <a:rPr lang="en-US" dirty="0" smtClean="0">
                <a:latin typeface="Palatino Linotype" panose="02040502050505030304" pitchFamily="18" charset="0"/>
              </a:rPr>
              <a:t>Cleanliness and strict hygiene rules</a:t>
            </a:r>
          </a:p>
          <a:p>
            <a:pPr marL="285750" indent="-285750">
              <a:buFont typeface="Wingdings" charset="2"/>
              <a:buChar char="ü"/>
            </a:pPr>
            <a:r>
              <a:rPr lang="en-US" dirty="0" smtClean="0">
                <a:latin typeface="Palatino Linotype" panose="02040502050505030304" pitchFamily="18" charset="0"/>
              </a:rPr>
              <a:t>Attention to details</a:t>
            </a:r>
          </a:p>
          <a:p>
            <a:pPr marL="285750" indent="-285750">
              <a:buFont typeface="Wingdings" charset="2"/>
              <a:buChar char="ü"/>
            </a:pPr>
            <a:r>
              <a:rPr lang="en-US" dirty="0" smtClean="0">
                <a:latin typeface="Palatino Linotype" panose="02040502050505030304" pitchFamily="18" charset="0"/>
              </a:rPr>
              <a:t>Communication (oral and written)</a:t>
            </a:r>
          </a:p>
          <a:p>
            <a:pPr marL="285750" indent="-285750">
              <a:buFont typeface="Wingdings" charset="2"/>
              <a:buChar char="ü"/>
            </a:pPr>
            <a:r>
              <a:rPr lang="en-US" dirty="0" smtClean="0">
                <a:latin typeface="Palatino Linotype" panose="02040502050505030304" pitchFamily="18" charset="0"/>
              </a:rPr>
              <a:t>Leadership skills</a:t>
            </a:r>
          </a:p>
          <a:p>
            <a:pPr marL="285750" indent="-285750">
              <a:buFont typeface="Wingdings" charset="2"/>
              <a:buChar char="ü"/>
            </a:pPr>
            <a:r>
              <a:rPr lang="en-US" dirty="0" err="1" smtClean="0">
                <a:latin typeface="Palatino Linotype" panose="02040502050505030304" pitchFamily="18" charset="0"/>
              </a:rPr>
              <a:t>Teamworking</a:t>
            </a:r>
            <a:endParaRPr lang="en-US" dirty="0" smtClean="0">
              <a:latin typeface="Palatino Linotype" panose="02040502050505030304" pitchFamily="18" charset="0"/>
            </a:endParaRPr>
          </a:p>
          <a:p>
            <a:pPr marL="285750" indent="-285750">
              <a:buFont typeface="Wingdings" charset="2"/>
              <a:buChar char="ü"/>
            </a:pPr>
            <a:r>
              <a:rPr lang="en-US" dirty="0" smtClean="0">
                <a:latin typeface="Palatino Linotype" panose="02040502050505030304" pitchFamily="18" charset="0"/>
              </a:rPr>
              <a:t>Numeracy and problem solving</a:t>
            </a:r>
          </a:p>
          <a:p>
            <a:pPr marL="285750" indent="-285750">
              <a:buFont typeface="Wingdings" charset="2"/>
              <a:buChar char="ü"/>
            </a:pPr>
            <a:r>
              <a:rPr lang="en-US" dirty="0" smtClean="0">
                <a:latin typeface="Palatino Linotype" panose="02040502050505030304" pitchFamily="18" charset="0"/>
              </a:rPr>
              <a:t>Time management and </a:t>
            </a:r>
            <a:r>
              <a:rPr lang="en-US" dirty="0" err="1" smtClean="0">
                <a:latin typeface="Palatino Linotype" panose="02040502050505030304" pitchFamily="18" charset="0"/>
              </a:rPr>
              <a:t>organisational</a:t>
            </a:r>
            <a:r>
              <a:rPr lang="en-US" dirty="0" smtClean="0">
                <a:latin typeface="Palatino Linotype" panose="02040502050505030304" pitchFamily="18" charset="0"/>
              </a:rPr>
              <a:t> skills</a:t>
            </a:r>
          </a:p>
          <a:p>
            <a:pPr marL="285750" indent="-285750">
              <a:buFont typeface="Wingdings" charset="2"/>
              <a:buChar char="ü"/>
            </a:pPr>
            <a:r>
              <a:rPr lang="en-US" dirty="0" smtClean="0">
                <a:latin typeface="Palatino Linotype" panose="02040502050505030304" pitchFamily="18" charset="0"/>
              </a:rPr>
              <a:t>An awareness of market</a:t>
            </a:r>
          </a:p>
        </p:txBody>
      </p:sp>
      <p:pic>
        <p:nvPicPr>
          <p:cNvPr id="8" name="Picture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1477" y="215132"/>
            <a:ext cx="1497982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826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152400" y="495561"/>
            <a:ext cx="8892545" cy="6108439"/>
            <a:chOff x="245474" y="165361"/>
            <a:chExt cx="8862971" cy="6639416"/>
          </a:xfrm>
        </p:grpSpPr>
        <p:sp>
          <p:nvSpPr>
            <p:cNvPr id="4" name="Oval 3"/>
            <p:cNvSpPr/>
            <p:nvPr/>
          </p:nvSpPr>
          <p:spPr>
            <a:xfrm>
              <a:off x="3620296" y="2453406"/>
              <a:ext cx="2489200" cy="1727200"/>
            </a:xfrm>
            <a:prstGeom prst="ellipse">
              <a:avLst/>
            </a:prstGeom>
            <a:solidFill>
              <a:srgbClr val="FFC00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dirty="0" smtClean="0">
                  <a:solidFill>
                    <a:schemeClr val="tx1"/>
                  </a:solidFill>
                  <a:latin typeface="Palatino Linotype" panose="02040502050505030304" pitchFamily="18" charset="0"/>
                </a:rPr>
                <a:t>Jobs for biochemists</a:t>
              </a:r>
              <a:endParaRPr lang="en-US" sz="2400" dirty="0">
                <a:solidFill>
                  <a:schemeClr val="tx1"/>
                </a:solidFill>
                <a:latin typeface="Palatino Linotype" panose="02040502050505030304" pitchFamily="18" charset="0"/>
              </a:endParaRPr>
            </a:p>
          </p:txBody>
        </p:sp>
        <p:sp>
          <p:nvSpPr>
            <p:cNvPr id="5" name="Oval 4"/>
            <p:cNvSpPr/>
            <p:nvPr/>
          </p:nvSpPr>
          <p:spPr>
            <a:xfrm>
              <a:off x="6870070" y="3793554"/>
              <a:ext cx="2238375" cy="1433688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University labs</a:t>
              </a:r>
            </a:p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Research (gene therapy)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6" name="Oval 5"/>
            <p:cNvSpPr/>
            <p:nvPr/>
          </p:nvSpPr>
          <p:spPr>
            <a:xfrm>
              <a:off x="6797078" y="1843331"/>
              <a:ext cx="2171700" cy="1508839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Food industry</a:t>
              </a:r>
            </a:p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Safety of our food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7" name="Oval 6"/>
            <p:cNvSpPr/>
            <p:nvPr/>
          </p:nvSpPr>
          <p:spPr>
            <a:xfrm>
              <a:off x="6136319" y="328035"/>
              <a:ext cx="2070100" cy="1443124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Law firms</a:t>
              </a:r>
            </a:p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Dealing with scientific cases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4428728" y="4824192"/>
              <a:ext cx="2801936" cy="1957086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The cosmetics industry</a:t>
              </a:r>
            </a:p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Creating safe or more effective products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1876658" y="5077577"/>
              <a:ext cx="2489200" cy="1727200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Sales and marketing</a:t>
              </a:r>
            </a:p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Selling latest technology to people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0" name="Oval 9"/>
            <p:cNvSpPr/>
            <p:nvPr/>
          </p:nvSpPr>
          <p:spPr>
            <a:xfrm>
              <a:off x="245474" y="3731221"/>
              <a:ext cx="2390775" cy="1485900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Publishing</a:t>
              </a:r>
            </a:p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Reviewing scientific articles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245474" y="2078350"/>
              <a:ext cx="2486025" cy="1502371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Pharmaceutical labs</a:t>
              </a:r>
            </a:p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Drug development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2" name="Oval 11"/>
            <p:cNvSpPr/>
            <p:nvPr/>
          </p:nvSpPr>
          <p:spPr>
            <a:xfrm>
              <a:off x="3785196" y="165361"/>
              <a:ext cx="2260600" cy="1516306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Hospitals</a:t>
              </a:r>
            </a:p>
            <a:p>
              <a:pPr algn="ctr"/>
              <a:r>
                <a:rPr lang="en-US" dirty="0" err="1" smtClean="0">
                  <a:solidFill>
                    <a:schemeClr val="tx1"/>
                  </a:solidFill>
                </a:rPr>
                <a:t>Analysing</a:t>
              </a:r>
              <a:r>
                <a:rPr lang="en-US" dirty="0" smtClean="0">
                  <a:solidFill>
                    <a:schemeClr val="tx1"/>
                  </a:solidFill>
                </a:rPr>
                <a:t> samples from patients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3" name="Oval 12"/>
            <p:cNvSpPr/>
            <p:nvPr/>
          </p:nvSpPr>
          <p:spPr>
            <a:xfrm>
              <a:off x="1120976" y="448546"/>
              <a:ext cx="2432050" cy="1509952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chemeClr val="tx1"/>
                  </a:solidFill>
                </a:rPr>
                <a:t>The government</a:t>
              </a:r>
            </a:p>
            <a:p>
              <a:pPr algn="ctr"/>
              <a:r>
                <a:rPr lang="en-US" dirty="0" smtClean="0">
                  <a:solidFill>
                    <a:schemeClr val="tx1"/>
                  </a:solidFill>
                </a:rPr>
                <a:t>Advising on the latest scientific issues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7403314" y="5837299"/>
              <a:ext cx="1618453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200" dirty="0"/>
                <a:t>http://</a:t>
              </a:r>
              <a:r>
                <a:rPr lang="en-US" sz="1200" dirty="0" err="1"/>
                <a:t>www.biochemistry.org</a:t>
              </a:r>
              <a:r>
                <a:rPr lang="en-US" sz="1200" dirty="0"/>
                <a:t>/Portals/0/Education/Docs/</a:t>
              </a:r>
              <a:r>
                <a:rPr lang="en-US" sz="1200" dirty="0" err="1"/>
                <a:t>Biochem_Booklet_web.pdf</a:t>
              </a:r>
              <a:endParaRPr lang="en-US" sz="1200" dirty="0"/>
            </a:p>
          </p:txBody>
        </p:sp>
        <p:cxnSp>
          <p:nvCxnSpPr>
            <p:cNvPr id="3" name="Straight Connector 2"/>
            <p:cNvCxnSpPr>
              <a:stCxn id="4" idx="0"/>
              <a:endCxn id="12" idx="4"/>
            </p:cNvCxnSpPr>
            <p:nvPr/>
          </p:nvCxnSpPr>
          <p:spPr>
            <a:xfrm flipV="1">
              <a:off x="4864896" y="1681667"/>
              <a:ext cx="50600" cy="77173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>
              <a:stCxn id="4" idx="1"/>
              <a:endCxn id="13" idx="5"/>
            </p:cNvCxnSpPr>
            <p:nvPr/>
          </p:nvCxnSpPr>
          <p:spPr>
            <a:xfrm flipH="1" flipV="1">
              <a:off x="3196861" y="1737371"/>
              <a:ext cx="787970" cy="96897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>
              <a:stCxn id="4" idx="2"/>
              <a:endCxn id="11" idx="6"/>
            </p:cNvCxnSpPr>
            <p:nvPr/>
          </p:nvCxnSpPr>
          <p:spPr>
            <a:xfrm flipH="1" flipV="1">
              <a:off x="2731499" y="2829536"/>
              <a:ext cx="888797" cy="48747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>
              <a:stCxn id="10" idx="6"/>
              <a:endCxn id="4" idx="3"/>
            </p:cNvCxnSpPr>
            <p:nvPr/>
          </p:nvCxnSpPr>
          <p:spPr>
            <a:xfrm flipV="1">
              <a:off x="2636249" y="3927663"/>
              <a:ext cx="1348582" cy="54650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>
              <a:stCxn id="9" idx="7"/>
              <a:endCxn id="4" idx="3"/>
            </p:cNvCxnSpPr>
            <p:nvPr/>
          </p:nvCxnSpPr>
          <p:spPr>
            <a:xfrm flipH="1" flipV="1">
              <a:off x="3984831" y="3927663"/>
              <a:ext cx="16492" cy="1402857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>
              <a:stCxn id="8" idx="0"/>
              <a:endCxn id="4" idx="5"/>
            </p:cNvCxnSpPr>
            <p:nvPr/>
          </p:nvCxnSpPr>
          <p:spPr>
            <a:xfrm flipH="1" flipV="1">
              <a:off x="5744961" y="3927663"/>
              <a:ext cx="84735" cy="896529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>
              <a:stCxn id="4" idx="6"/>
              <a:endCxn id="6" idx="2"/>
            </p:cNvCxnSpPr>
            <p:nvPr/>
          </p:nvCxnSpPr>
          <p:spPr>
            <a:xfrm flipV="1">
              <a:off x="6109496" y="2597751"/>
              <a:ext cx="687582" cy="719255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>
              <a:stCxn id="4" idx="5"/>
              <a:endCxn id="5" idx="1"/>
            </p:cNvCxnSpPr>
            <p:nvPr/>
          </p:nvCxnSpPr>
          <p:spPr>
            <a:xfrm>
              <a:off x="5744961" y="3927663"/>
              <a:ext cx="1452911" cy="7585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>
              <a:stCxn id="4" idx="7"/>
              <a:endCxn id="7" idx="3"/>
            </p:cNvCxnSpPr>
            <p:nvPr/>
          </p:nvCxnSpPr>
          <p:spPr>
            <a:xfrm flipV="1">
              <a:off x="5744961" y="1559818"/>
              <a:ext cx="694517" cy="1146531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TextBox 27"/>
          <p:cNvSpPr txBox="1"/>
          <p:nvPr/>
        </p:nvSpPr>
        <p:spPr>
          <a:xfrm>
            <a:off x="-4467" y="62051"/>
            <a:ext cx="3708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t-EE" sz="3200" dirty="0" err="1" smtClean="0">
                <a:latin typeface="Palatino Linotype" panose="02040502050505030304" pitchFamily="18" charset="0"/>
              </a:rPr>
              <a:t>Information</a:t>
            </a:r>
            <a:r>
              <a:rPr lang="et-EE" sz="3200" dirty="0" smtClean="0">
                <a:latin typeface="Palatino Linotype" panose="02040502050505030304" pitchFamily="18" charset="0"/>
              </a:rPr>
              <a:t> </a:t>
            </a:r>
            <a:r>
              <a:rPr lang="et-EE" sz="3200" dirty="0" err="1" smtClean="0">
                <a:latin typeface="Palatino Linotype" panose="02040502050505030304" pitchFamily="18" charset="0"/>
              </a:rPr>
              <a:t>sheet</a:t>
            </a:r>
            <a:endParaRPr lang="en-US" sz="3200" dirty="0">
              <a:latin typeface="Palatino Linotype" panose="02040502050505030304" pitchFamily="18" charset="0"/>
            </a:endParaRPr>
          </a:p>
        </p:txBody>
      </p:sp>
      <p:pic>
        <p:nvPicPr>
          <p:cNvPr id="24" name="Picture 2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9995" y="141169"/>
            <a:ext cx="1497982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38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1270000" y="63500"/>
            <a:ext cx="7416800" cy="1143000"/>
          </a:xfrm>
        </p:spPr>
        <p:txBody>
          <a:bodyPr/>
          <a:lstStyle/>
          <a:p>
            <a:r>
              <a:rPr lang="et-EE" dirty="0" smtClean="0">
                <a:latin typeface="Palatino Linotype" panose="02040502050505030304" pitchFamily="18" charset="0"/>
              </a:rPr>
              <a:t>Lemonade production</a:t>
            </a:r>
            <a:endParaRPr lang="en-GB" dirty="0" smtClean="0">
              <a:latin typeface="Palatino Linotype" panose="0204050205050503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6892" y="954375"/>
            <a:ext cx="26352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 smtClean="0">
                <a:latin typeface="Palatino Linotype" panose="02040502050505030304" pitchFamily="18" charset="0"/>
              </a:rPr>
              <a:t>In the production department</a:t>
            </a:r>
            <a:endParaRPr lang="en-US" sz="2200" dirty="0">
              <a:latin typeface="Palatino Linotype" panose="02040502050505030304" pitchFamily="18" charset="0"/>
            </a:endParaRPr>
          </a:p>
        </p:txBody>
      </p:sp>
      <p:pic>
        <p:nvPicPr>
          <p:cNvPr id="1026" name="Picture 2" descr="http://www.zjgjiashun.com/product/pics/20150309/142591224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84525" y="4048125"/>
            <a:ext cx="2857499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184525" y="6268135"/>
            <a:ext cx="285749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900" dirty="0"/>
              <a:t>http://www.zjgjiashun.com/product/html/?13.html</a:t>
            </a:r>
          </a:p>
        </p:txBody>
      </p:sp>
      <p:pic>
        <p:nvPicPr>
          <p:cNvPr id="1028" name="Picture 4" descr="3.3.9-filli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1299" y="4333874"/>
            <a:ext cx="2857501" cy="1162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241299" y="5583704"/>
            <a:ext cx="285750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900" dirty="0"/>
              <a:t>http://www.sidel.fr/equipements/remplissage</a:t>
            </a:r>
          </a:p>
        </p:txBody>
      </p:sp>
      <p:pic>
        <p:nvPicPr>
          <p:cNvPr id="1030" name="Picture 6" descr="3.3.2-combi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81986" y="1401291"/>
            <a:ext cx="3462571" cy="1408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828806" y="2902422"/>
            <a:ext cx="356893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900" dirty="0"/>
              <a:t>http://www.sidel.es/equipos/sistema-de-soplado-llenado-y-tapado</a:t>
            </a:r>
          </a:p>
        </p:txBody>
      </p:sp>
      <p:sp>
        <p:nvSpPr>
          <p:cNvPr id="5" name="AutoShape 8" descr="Oranges, Citrus Fruits, Citrus Fruit, Frui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6" name="AutoShape 10" descr="Oranges, Citrus Fruits, Citrus Fruit, Frui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7" name="AutoShape 12" descr="Oranges, Citrus Fruits, Citrus Fruit, Fruit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975" y="1812925"/>
            <a:ext cx="2434166" cy="182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307974" y="3678793"/>
            <a:ext cx="24225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900" dirty="0"/>
              <a:t>https://pixabay.com/en/oranges-fruit-bowl-orange-194850/</a:t>
            </a:r>
          </a:p>
        </p:txBody>
      </p:sp>
      <p:pic>
        <p:nvPicPr>
          <p:cNvPr id="1040" name="Picture 16" descr="http://www.bottle-fillingmachines.com/photo/pc1401163-4_in_1_pet_bottle_hot_filling_line_juice_beverage_bottle_filling_machine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73052" y="1586706"/>
            <a:ext cx="2555874" cy="182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6473053" y="3436545"/>
            <a:ext cx="255587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900" dirty="0"/>
              <a:t>http://www.bottle-fillingmachines.com/sale-1287081-4-in-1-pet-bottle-hot-filling-line-juice-beverage-bottle-filling-machine.html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1484" y="4048125"/>
            <a:ext cx="2239010" cy="20828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631484" y="6238875"/>
            <a:ext cx="228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900" dirty="0"/>
              <a:t>https://pixabay.com/en/juice-glass-lemonade-straw-iced-35236/</a:t>
            </a:r>
          </a:p>
        </p:txBody>
      </p:sp>
      <p:pic>
        <p:nvPicPr>
          <p:cNvPr id="19" name="Picture 18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0945" y="152185"/>
            <a:ext cx="1497982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95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296D95A408D9408E6A80A3FFEA4EF8" ma:contentTypeVersion="0" ma:contentTypeDescription="Create a new document." ma:contentTypeScope="" ma:versionID="52c49f458eec32f1b99896034d9e0cac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511C4D0-4E55-4443-AC05-5D0E8451A78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88F4AD35-6064-4E79-AE9C-3273D6155EE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8AFD261-17A7-4B6A-B0FD-6952A8A964C9}">
  <ds:schemaRefs>
    <ds:schemaRef ds:uri="http://purl.org/dc/dcmitype/"/>
    <ds:schemaRef ds:uri="http://purl.org/dc/elements/1.1/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1466</TotalTime>
  <Words>646</Words>
  <Application>Microsoft Office PowerPoint</Application>
  <PresentationFormat>On-screen Show (4:3)</PresentationFormat>
  <Paragraphs>111</Paragraphs>
  <Slides>11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Palatino Linotype</vt:lpstr>
      <vt:lpstr>Times New Roman</vt:lpstr>
      <vt:lpstr>Wingdings</vt:lpstr>
      <vt:lpstr>Office Theme</vt:lpstr>
      <vt:lpstr>  Should there be a sugar tax for lemonade? </vt:lpstr>
      <vt:lpstr>About sugar tax .....</vt:lpstr>
      <vt:lpstr>Sugar tax?</vt:lpstr>
      <vt:lpstr>Discussion – for or against sugar tax?</vt:lpstr>
      <vt:lpstr>Visit to the factory</vt:lpstr>
      <vt:lpstr>R&amp;D Laboratory</vt:lpstr>
      <vt:lpstr>PowerPoint Presentation</vt:lpstr>
      <vt:lpstr>PowerPoint Presentation</vt:lpstr>
      <vt:lpstr>Lemonade production</vt:lpstr>
      <vt:lpstr>Quality control</vt:lpstr>
      <vt:lpstr>Interview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“Dead wasp in lemonade lead to court case”</dc:title>
  <dc:creator>Tormi</dc:creator>
  <cp:lastModifiedBy>Tuula Keinonen</cp:lastModifiedBy>
  <cp:revision>276</cp:revision>
  <cp:lastPrinted>2017-01-05T12:08:42Z</cp:lastPrinted>
  <dcterms:created xsi:type="dcterms:W3CDTF">2015-10-16T14:37:25Z</dcterms:created>
  <dcterms:modified xsi:type="dcterms:W3CDTF">2018-12-28T14:34:43Z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0x01010000296D95A408D9408E6A80A3FFEA4EF8</vt:lpwstr>
  </property>
</Properties>
</file>