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271" r:id="rId5"/>
    <p:sldId id="263" r:id="rId6"/>
    <p:sldId id="265" r:id="rId7"/>
    <p:sldId id="267" r:id="rId8"/>
    <p:sldId id="268" r:id="rId9"/>
    <p:sldId id="269" r:id="rId10"/>
    <p:sldId id="261" r:id="rId11"/>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64" autoAdjust="0"/>
  </p:normalViewPr>
  <p:slideViewPr>
    <p:cSldViewPr snapToGrid="0">
      <p:cViewPr varScale="1">
        <p:scale>
          <a:sx n="65" d="100"/>
          <a:sy n="65" d="100"/>
        </p:scale>
        <p:origin x="706"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326BF679-EEFD-4F84-9B01-39FA94C62BCE}" type="datetimeFigureOut">
              <a:rPr lang="en-GB" smtClean="0"/>
              <a:t>28/12/2018</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9F012FC4-7008-4FDE-B792-54F105B00F93}" type="slidenum">
              <a:rPr lang="en-GB" smtClean="0"/>
              <a:t>‹#›</a:t>
            </a:fld>
            <a:endParaRPr lang="en-GB"/>
          </a:p>
        </p:txBody>
      </p:sp>
    </p:spTree>
    <p:extLst>
      <p:ext uri="{BB962C8B-B14F-4D97-AF65-F5344CB8AC3E}">
        <p14:creationId xmlns:p14="http://schemas.microsoft.com/office/powerpoint/2010/main" val="17224923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1CCDE9BC-E707-4FE6-B0D7-F9FCD11314F1}" type="datetimeFigureOut">
              <a:rPr lang="en-GB" smtClean="0"/>
              <a:t>28/12/2018</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E2101B72-B7DC-412D-AF7E-1AFBD59DC3C7}" type="slidenum">
              <a:rPr lang="en-GB" smtClean="0"/>
              <a:t>‹#›</a:t>
            </a:fld>
            <a:endParaRPr lang="en-GB"/>
          </a:p>
        </p:txBody>
      </p:sp>
    </p:spTree>
    <p:extLst>
      <p:ext uri="{BB962C8B-B14F-4D97-AF65-F5344CB8AC3E}">
        <p14:creationId xmlns:p14="http://schemas.microsoft.com/office/powerpoint/2010/main" val="1094675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Increase the current</a:t>
            </a:r>
            <a:r>
              <a:rPr lang="en-GB" baseline="0" dirty="0" smtClean="0"/>
              <a:t> or use a stronger magnet for a bigger force.</a:t>
            </a:r>
            <a:endParaRPr lang="en-GB" dirty="0"/>
          </a:p>
        </p:txBody>
      </p:sp>
      <p:sp>
        <p:nvSpPr>
          <p:cNvPr id="4" name="Slide Number Placeholder 3"/>
          <p:cNvSpPr>
            <a:spLocks noGrp="1"/>
          </p:cNvSpPr>
          <p:nvPr>
            <p:ph type="sldNum" sz="quarter" idx="10"/>
          </p:nvPr>
        </p:nvSpPr>
        <p:spPr/>
        <p:txBody>
          <a:bodyPr/>
          <a:lstStyle/>
          <a:p>
            <a:fld id="{E2101B72-B7DC-412D-AF7E-1AFBD59DC3C7}" type="slidenum">
              <a:rPr lang="en-GB" smtClean="0"/>
              <a:t>7</a:t>
            </a:fld>
            <a:endParaRPr lang="en-GB"/>
          </a:p>
        </p:txBody>
      </p:sp>
    </p:spTree>
    <p:extLst>
      <p:ext uri="{BB962C8B-B14F-4D97-AF65-F5344CB8AC3E}">
        <p14:creationId xmlns:p14="http://schemas.microsoft.com/office/powerpoint/2010/main" val="4120749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F43AFC3-C6E4-48FD-B6BD-F77A172B7D7C}"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648105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F43AFC3-C6E4-48FD-B6BD-F77A172B7D7C}"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15794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F43AFC3-C6E4-48FD-B6BD-F77A172B7D7C}"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1927798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F43AFC3-C6E4-48FD-B6BD-F77A172B7D7C}"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1012756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F43AFC3-C6E4-48FD-B6BD-F77A172B7D7C}"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2796866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F43AFC3-C6E4-48FD-B6BD-F77A172B7D7C}" type="datetimeFigureOut">
              <a:rPr lang="en-GB" smtClean="0"/>
              <a:t>28/12/2018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1796899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F43AFC3-C6E4-48FD-B6BD-F77A172B7D7C}" type="datetimeFigureOut">
              <a:rPr lang="en-GB" smtClean="0"/>
              <a:t>28/12/2018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2704223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F43AFC3-C6E4-48FD-B6BD-F77A172B7D7C}" type="datetimeFigureOut">
              <a:rPr lang="en-GB" smtClean="0"/>
              <a:t>28/12/2018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3735003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3AFC3-C6E4-48FD-B6BD-F77A172B7D7C}" type="datetimeFigureOut">
              <a:rPr lang="en-GB" smtClean="0"/>
              <a:t>28/12/2018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357018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F43AFC3-C6E4-48FD-B6BD-F77A172B7D7C}" type="datetimeFigureOut">
              <a:rPr lang="en-GB" smtClean="0"/>
              <a:t>28/12/2018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2167890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F43AFC3-C6E4-48FD-B6BD-F77A172B7D7C}" type="datetimeFigureOut">
              <a:rPr lang="en-GB" smtClean="0"/>
              <a:t>28/12/2018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F64F14-8AE0-41BB-A74A-BB469D7E280B}" type="slidenum">
              <a:rPr lang="en-GB" smtClean="0"/>
              <a:t>‹#›</a:t>
            </a:fld>
            <a:endParaRPr lang="en-GB"/>
          </a:p>
        </p:txBody>
      </p:sp>
    </p:spTree>
    <p:extLst>
      <p:ext uri="{BB962C8B-B14F-4D97-AF65-F5344CB8AC3E}">
        <p14:creationId xmlns:p14="http://schemas.microsoft.com/office/powerpoint/2010/main" val="1410365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3AFC3-C6E4-48FD-B6BD-F77A172B7D7C}" type="datetimeFigureOut">
              <a:rPr lang="en-GB" smtClean="0"/>
              <a:t>28/12/2018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F64F14-8AE0-41BB-A74A-BB469D7E280B}" type="slidenum">
              <a:rPr lang="en-GB" smtClean="0"/>
              <a:t>‹#›</a:t>
            </a:fld>
            <a:endParaRPr lang="en-GB"/>
          </a:p>
        </p:txBody>
      </p:sp>
    </p:spTree>
    <p:extLst>
      <p:ext uri="{BB962C8B-B14F-4D97-AF65-F5344CB8AC3E}">
        <p14:creationId xmlns:p14="http://schemas.microsoft.com/office/powerpoint/2010/main" val="267467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audiocheck.net/soundtests_headphones.ph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practicalphysics.org/model-loudspeaker.html"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YfhOpmDXeWQ"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9877" y="1276059"/>
            <a:ext cx="9144000" cy="2387600"/>
          </a:xfrm>
          <a:noFill/>
          <a:ln>
            <a:noFill/>
          </a:ln>
        </p:spPr>
        <p:txBody>
          <a:bodyPr>
            <a:normAutofit fontScale="90000"/>
          </a:bodyPr>
          <a:lstStyle/>
          <a:p>
            <a:r>
              <a:rPr lang="en-US" b="1" dirty="0" smtClean="0"/>
              <a:t/>
            </a:r>
            <a:br>
              <a:rPr lang="en-US" b="1" dirty="0" smtClean="0"/>
            </a:br>
            <a:r>
              <a:rPr lang="en-US" b="1" dirty="0"/>
              <a:t/>
            </a:r>
            <a:br>
              <a:rPr lang="en-US" b="1" dirty="0"/>
            </a:br>
            <a:r>
              <a:rPr lang="en-US" sz="5300" b="1" dirty="0" smtClean="0">
                <a:latin typeface="Palatino Linotype" panose="02040502050505030304" pitchFamily="18" charset="0"/>
              </a:rPr>
              <a:t>Designing </a:t>
            </a:r>
            <a:r>
              <a:rPr lang="en-US" sz="5300" b="1" dirty="0">
                <a:latin typeface="Palatino Linotype" panose="02040502050505030304" pitchFamily="18" charset="0"/>
              </a:rPr>
              <a:t>Future </a:t>
            </a:r>
            <a:r>
              <a:rPr lang="en-US" sz="5300" b="1" dirty="0" smtClean="0">
                <a:latin typeface="Palatino Linotype" panose="02040502050505030304" pitchFamily="18" charset="0"/>
              </a:rPr>
              <a:t>Sound</a:t>
            </a:r>
            <a:endParaRPr lang="fi-FI" sz="5300" dirty="0">
              <a:latin typeface="Palatino Linotype" panose="02040502050505030304" pitchFamily="18" charset="0"/>
            </a:endParaRPr>
          </a:p>
        </p:txBody>
      </p:sp>
      <p:grpSp>
        <p:nvGrpSpPr>
          <p:cNvPr id="3" name="Group 2"/>
          <p:cNvGrpSpPr/>
          <p:nvPr/>
        </p:nvGrpSpPr>
        <p:grpSpPr>
          <a:xfrm>
            <a:off x="1847829" y="4521001"/>
            <a:ext cx="8496342" cy="1104606"/>
            <a:chOff x="47268" y="3712933"/>
            <a:chExt cx="8496342" cy="1104606"/>
          </a:xfrm>
        </p:grpSpPr>
        <p:pic>
          <p:nvPicPr>
            <p:cNvPr id="4" name="Picture 3"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5"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91440" tIns="45720" rIns="91440" bIns="45720" anchor="t" anchorCtr="0">
              <a:noAutofit/>
            </a:bodyPr>
            <a:lstStyle/>
            <a:p>
              <a:pPr marL="457200" algn="ctr">
                <a:lnSpc>
                  <a:spcPct val="115000"/>
                </a:lnSpc>
                <a:spcAft>
                  <a:spcPts val="10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600"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839698" y="3712933"/>
              <a:ext cx="1703912" cy="1104606"/>
            </a:xfrm>
            <a:prstGeom prst="rect">
              <a:avLst/>
            </a:prstGeom>
          </p:spPr>
        </p:pic>
      </p:grpSp>
      <p:sp>
        <p:nvSpPr>
          <p:cNvPr id="16" name="Frame 15"/>
          <p:cNvSpPr/>
          <p:nvPr/>
        </p:nvSpPr>
        <p:spPr>
          <a:xfrm>
            <a:off x="0" y="-15509"/>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857250 w 12192000"/>
              <a:gd name="connsiteY5" fmla="*/ 85725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857250 w 12192000"/>
              <a:gd name="connsiteY9" fmla="*/ 85725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31930 w 12192000"/>
              <a:gd name="connsiteY7" fmla="*/ 64579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20500 w 12192000"/>
              <a:gd name="connsiteY7" fmla="*/ 6343650 h 6858000"/>
              <a:gd name="connsiteX8" fmla="*/ 11334750 w 12192000"/>
              <a:gd name="connsiteY8" fmla="*/ 857250 h 6858000"/>
              <a:gd name="connsiteX9" fmla="*/ 480060 w 12192000"/>
              <a:gd name="connsiteY9" fmla="*/ 457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480060" y="457200"/>
                </a:moveTo>
                <a:lnTo>
                  <a:pt x="857250" y="6000750"/>
                </a:lnTo>
                <a:lnTo>
                  <a:pt x="11620500" y="6343650"/>
                </a:lnTo>
                <a:lnTo>
                  <a:pt x="11334750" y="857250"/>
                </a:lnTo>
                <a:lnTo>
                  <a:pt x="480060" y="457200"/>
                </a:lnTo>
                <a:close/>
              </a:path>
            </a:pathLst>
          </a:cu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sp>
        <p:nvSpPr>
          <p:cNvPr id="8" name="AutoShape 2" descr="data:image/png;base64,iVBORw0KGgoAAAANSUhEUgAAAGEAAABhCAIAAABJZFj0AAAgAElEQVR4nO2ceXwUVdb3T6fTXdUB3HXmeUbfmVHHZ5x5ZnQUVBSyd3e661YH2URBAR0QVDYXwB1ky9Zda3c20lWVTmcPi0BcAEUg3Z2VRRBZZZFNCEuI7OS8f3QSwmbUcXs/b/rz+6NTfesu3zr3Vp1T5wZMhO/Sdwt+9R789tXF6McyiiJ81K/ds9+Ors6oG+GjCE+zv37/fgu61lwTTUSkWYFmBZrlw/oRtdNEoIlAEYFuE0WEtmoFmhV+4dHShKPJD2796ozCFVGsSLGCiXA04SiW+wFdYbi2ekQjESlGoBjRyIpGVqQZnmYlihUpVqRZsbOqfiqInIlwNMNRDG8krU1Tnbd+DUZhk6FYzsC6IZGHeEFnd1MsT3VmRzTDtYq4TIQ3MpyOEYCRDaxAk0yw8RCbAmaeYiUjK+nskt4uUoxIEZ4iHM24TISLIlwUaYPLCjQrGogMDK+zt5khw0cxP+BShdGYCGdieBPhaEYEhoc4HmJdYOFph0izYhThu5FO6rwKI4rl9aznusc9r+d86iwK3T/Wr7O5aUaiO0yZK0URPiwjESgiGolsckg08RgdQkSS3HOsny+vGSd8HMnIEaynm8MT5ZAMRDCwItU6Gfl2UUSgiGggEs26u7GSiWRSye7WYgzfsVHTRXWcBO1lWis0MQLlECLtzh62rGdTPxDLawfPrNQnuihWNBGh07vT1e1IZxdvG5xzrOkUIg6cvQTiMyMdbiMRjESMZESdjTMwQrjTYRkYQWcTIuyCgYiRRNLb5O6E/6hm69bdh/85pgB6O59LWYSI67ft0cW7/s9Qdd3Wveu3fv3nZ+ZCkmhgZSMrGYkYrt9IRCMrG1gZEnjzlIptuw+XLf9cl5iuJ7KRSBQRDUQMt2UkIkUEmhVpVuoIiCIcRcRImwQ2PjI82Vk5kkgQ68paWIeIiJhX2QB9Uo0OiWbFTmf0RUZR7YwcvM4m3Twwd8/+o4jomLUQEnlIECHOCQkcxDuvT/ZA/BxI4GhWpBgB4lIhPuN6h0gzIsSkg5WDJAli0rftO4CI/zvSC73m/G5wXu8x2r3P5kGicMfArAsXLlw4f/YPg2SIdgHjgZh0MPMG1mNkRbAKEJMGFjc8msa8VoqIdV/shgemQ5JkYN2Q4IK49O6spLcJEJuus/MUEWnGRbMumnA0w5mSJZ3VCdFpkUn8dckiJKRBgtNIZDALJnPKoSNHEFvsr/rpJDnS4TGy0vdZua/CiHLwYJNuGpi1e/8RRGSmLYI4QVpY5/1o3eDXyz6u2bV99+GFVZseHJsfYRF1CcKAd+Ytr99+8FDj9t37xQV1tz6e/cencpcENzefPNVy/kzdpr1v5q7oOdqnfbx+grQ0+iU1uH73ufPnzpw9Hdqw+6kZiy2vlixctfklcbk+UYxIFAZNn79g5ZcjZn8w7L0FG7YfbGk5e+R484e1OxKnlsEjaf8aXViy/IudB46s33bg9dxVNCOCTQgvKBThKMJH2lzXM+Jbyso1W77ed7CxMrS935ul0Dvtvue1T9fvOHf2bMuFMyvX7Xom5cOIRJ5qZfS916PvZMQdOtaE2PLtieZN2/cePtqEiJ/v2A9xGdETixHx8PFmzh9YtPpLRFy3de8/RmZ/Urvj5MnmlvNn123b+2buZ0+/W46Igc939h2n1m7cc+7s2XNnTtd/ufeJaRUTxY8RsezTjdAnHWLF2fmrENG7ZM2T7y3YuOPQhfPnmo5/W7Vue8z4kn8Mz2tsOomIy2u27dp3CBFzKxt08U4DK9KsRBFBn8Qbzc5FVZsRcf+ho5/UbEJsQcQnps3/y9Cs2o1fnz5ztuXc2YYte8dyH+niOMrxEzGyvbsYYrltexsR8e3cKn3vlF5jfN+ePtty4cx/D5KnZC5HxM/qtnZLdMLDs8elL0nxV/1ucBZEp2zc/jUi3j86B+6b+dT0+Yi4ct0O6Ou6fVDmieZvm5qb7hySCf+aNSXnE0RUP/gcojMgRnwr91NEVD9YC/fNtE8uR8Tg+u3w8HsQl/FJ3WZEfHxqMfx9OhU/a/3W/YgtfV8qgniXkZGMjAgxaQOnL0TE9VsP3MaK0GvGwHfmI+Keg40RFu4Gwh9sPNFy/szfR86FON7gkH+wHXVcs8Eu3zQwa8++I4hom7YIYlxf7T+CiA+Mzodo7rp+7p17GxFbHvi395/D5x48cgIR8cKFlWt3TZWX/qG/B2Kc3Vjhi53fIGKvFzToOWfI9HmIuGr9dohJvWvY3JMnTzaf/PaeEbnw4KwpuR8jorfyc+ibBjHCW7nLEVGrbICes/q9UYGIwc93wmNzbuqf1dh0sgUvLGvYunTNjg9DG440H0fEydkrINppIDJtkyAuQ5pfi4jpRVXwSBpYhOsIv3P/YcSWf41VbyTC4SMnsOXcA2PywSJSRPw+C/YPZvTQi36I428e4Nm19zBiS9+XCuCB2b/rL08UPlwU/PLb06cQcX/jsXuenquPd23aeQARe471wkNznpq+ABFXrd8BMWl/GTb329Nnmk6evPvpTOg5Z2ruCkTMW7wOHp0D0c53vSsQUatcA71m93tjASIG1m+Hh967eXDO0ZPNLRcuLPh0c/Enm0o/3eqqqM8oqbVPnac3S0ZGNLAixLiyFtYi4uyC1dAnFWxSN0besvsg4vmHxxXckCwfPtqEF84+ODYfLEIbo86fs34Yo0deKIRY4eYBmbv2NiJeuO/ZucPnLMldtPZfIxS4623akr5+2z5EHDhjHvRJ27znG0R86AUV/jnjyfcuMvrrM8qpU2dPnjzxt6cluH/GK55liLi8bgc8nAIPvle2YiMiqpVroNfsgW/NR8TqjXvgkZl6M79+635EfGSUCn+aDP941/xy0UT3sjuG5hmsvIFIRocM0enPp1Ui4qq1OyJi5sB903uP0U6fO3us6eQN/dy/H5TZeKTpwvmzD4zNB3PYK/pRdmQivInlwS7eNCj7UGMzIrLvLYZY54HGY4jY+8UyiJFuHZj9zaEmRLxvpHdEyhJE3N94dKKr8lXPspNnzpw8c/pvI1WITd24Yz8ibt5z+HX5w6HvzkfEuk27IS7jD09kNzd/i4gN2w4NmVH56FgNEREvlK7YuDCw6eyZU4hY/PF6eGiO5dVSREQ8t3Ld7ofHFITN6nBTs1AcUj9ej4gHDh373UCP3sobiEizkt4m3OLwNGzfh4hLQ1ucvlV7Go8j4rt5q+GRtD8+KZ86+S0i9nyhABJ5ivDf09e5KiNBb/fc2D9zWe2WjbsOxkyugETXR3XbNnz1zT9Ga5DA39Q/88Pglo079v9rlBf6Zkz0LN+y51BLy4Xz58/Wb9rreGsBxPO6BLHftLLaL3YfOtqct7jeMqlo4879vg8b9EkiJPLj5I/Xbd3XePzELO9KeChtpj+0v/E4YsuqNbumuCs37tw/2/cZxPPd7CJfXrN51+GmppODps+Hh9OeTX1/w44DiHju7LmFq7/803AFzE6acEbCUYSniAiJ3B1P5RQt23Tq1GnEC1/tPTwlc7nezOss7v9+Inv1uu3rt+/726h8MPO0o3M612QUxXJGwukd2T2S3T0e91D9MiMdmd36ea5zuI39Mg2sh7LL3ZM93ZNlingMdg9Ep0UR8S9P5f7xqTyDlYe4DAPDG1g3xGcYrM7bBmRe389tYN3XJ8vdWM7g8OhZCeKcJiL/fkBm9+SsCDsHsc47BuXcOTQPzE6wSNc53N1YUU9kPSNDvPMGh3TboOzuRIy0uSEmPcrG3/W0cseTeZCQAQkZRiJQYZeV8DQRTKwM5gyIT7tj0Ny7h+Z2T3ZDdIbRJuhZUe+Qrk8Wr0uWDMk8RYQo5sf6tK2YHCLN8no7H2GXDXaRYuVIu6xjeIqIFJENrKCzizq7YCASRTgDkfU2CZI4sLh0Np52iAZWNDp4IytE2N1gFSLtosEuRNgEnU0wMoKR5Y1E1tkknY3TM7yRyAYigoUDC69nJCOR9HZRz0gGIhpZyWDnwcZBkhBpEwxEMrJuPSOBxQVWZySRaYdkZLhuDGdqDUsIJiIYCGcgPFh5SOIiknijXTA4JCMRjAwPNh5sHM0IUSzf6S2/E0bh9mhWosNPEGyrW0SzoomIFBt+qOWM4YADaRVNXBTD0a3OLUexYftv9eloVgy72nRrbe3fJZoVjR28v/Zf2xx3wdTqKod9Zo4irTGGa/XcxPA042rvGEU4ioT/dLWh/L4T7dqMWKeJ5eg2Fh1FMxxNLspELilDh2+OpGOZNoee/U518PsvHmyPtzAumjjDojpnxJvCsRpyFf0gOt9tR5yJ8G1hNrEtJBaO3V1+EWiWpwlHERdNONPPFt69aJ6tbf1cDX1fRjQrGYkISTzYJEhqk0UAK6dLkigi0q1BNZ4mIs3yekYCC6+zizTLUcTZAfS19B194kwXA0k8RUSKlYysK5IIYOfBIkKSYCQyTZw04U0s16qOp7NXb+VHv8i4+jOkIVkysJl/flq5Z0T+3cPVu4erdw9X7hrpvWdk/p+GzaVYiSIiRXiK4SkiGBjx5sFZ//uc8l9DvJFsloGIJiKaCP+dhn15bKxjkJtmw3QEA5Ghbzr0Tdfb3AaH56ZB2feOyLtjaJaRlSkiU6zYIdZ+rWDbxflr+mkZ6WyeWwdkbti271hT86mTp8+dPXvuzJlzJ89cOH++esMeU5KgY8IRL97IShAtTMn9pLn5VEZREGIzDMlZNCtS5JJl+AqJbep4pPVLOJIZaRe7s9Lz/LKJns9+P8QLsfyIOQsRL6xcsz3SJgNxU3aBIkInrbRF5cNL3k8z12iWp1kO7PxNg3L3HTqOiF9/c2Tjjn0bdx3YsHPfF3sOzlv5hZGRdcQDSQLEuSBOgAdnT/etRsSsBbXQVwSzCHFOYESKlQysBIkcxGVE2AWKiEZGBKsIMU6IzoDYjAgrT7GikRFoRgALB7FOiHVCTDokugxEArNosDlPnz6JiPcOnwu95kRPKilc+vnbeZ8ZbKKBkSOIDAkuiM6A2HRIdBoYkWYFIxEgkYN4p84uQqIAsRzEuSIYkU7mfvSrsGswYqSbB+bsDvtrb5fCI7PBwoHFCVYXJAkU64Z44fp+8lMzF49xffzXwZ7JWZ8hoqs8ANEZvccVWV8tv3VIbqQ9M4KRH36xyPpaya2DsiPtEsRzv388c8j0eZOkpewbJd1YEcx8pMMNcRl/GJI75L2Fkz3Lnp294P5RKkSnX/94dvLU8sajJ7Dl3Etz3r9naN6N/TMfe6Hg7yPyDIwUkSRDQlqvF/0vZVSOzvjgwefzId5lSJL0rNxrrJb0akV31v3oRP94blm/dxd0J3KETTKxMu3odDX8gYz27DuKiAOmvU/HCd375fRIzunRL9vAenRm9x1Pzq3bvC8cGz52orl24y5E5Eproa9zy55vEJFMLoE4KcLKbdh+ABGZKfPh4bSYSSXb9h7Ctk/N5n1/fTYPejttr5fuO3ICEU+eOomIp86cfTZl8UOjNUTEC+fPnT+DiM7CwMDXixCxav2uCLOTsgrZCxvw4qclvTAIsU6dRaj94itErAxtQTwf/q3i000GqxjBSEaWNzGun96OjjWd/KaxufHIiUPHmhpPnH565gLoNcO3fCMiflq7I26sb0zah6dOn0JErqQG+mZs2nUAEW2TiyFBiLBya7fuQ8S4SSU9zM5d+75BxOnqZ31G5OUvWYuIK9Zs7xbratj8NSKOTlukf2jmsJkLEHHjzm9uIILlZf/ho0dbLpz796yFt7Oep2YuQMTV67dD75RxcmU4FmqdUEQmF2/fexgRn0lZCI+lBjbuRMQtX38zeMq8SeKyc+fOIV7oO8EP5gwj4U0/7O3TpYw6xCE5YOSbB7Qy2nXg0MYdX2/e9c2Xuw9s233w8bcrrrfzR5uazp4//89nNeidBj2niaXViCiU1kB0ysavDiCi5TU/xPJg4Ru+3IeIvcZqllfKEDH0+R54LAUe5a97XHrFs+wl5+Lr+2Xf84z3kVFz/zI06+GRSlpxFWLLpl2HIYEDc8a+Q0cRz/zP09lw36wRs+cj4icNW2mzs+bL3YjY/6158OBsuH/mqNmLEPHj2q90j6Wt3rALEcc4P4L750Ccs3bTXkQcMq0S4nnqR70Z/m5GRxGx//T39XEuEyvTRO5OZLBI947wtuCZI8eOd2fdOjsPj6SPFz5ARLG4FvqkbPhqHyJaXy2COBdY0mu/3I2ID43RxrreR8TCj9dCdGokK0EiD/dPg55zII5j3yxfsXZXU/O3jceadu8/iNiyYedBSOR6JAsHDzchnr9/dD70Shs5eyEiLq3ZekuysPdgI+L5B5/PgQQRYpyJk/yI+PnWfYak1JVrv0LEQe+UQzwPCc4V9TsQcdC0xRDHGb/3u9kfxij6tTL4Rwo8lg6PpUKfVHgk7Y7BuUeaTpw7d/bvz86F3mnwUEpaURUiCiW10Cdtw469iEgmF0OvlCgr99Xew4j40GhtwDsLEXFF3TboPQeiM25gJb4sNF1b8c/hOafOnMYL556aufCmOGf0KG8rowRnDwd3sLEZ8dz/PJ0FD6Q8N2chIi6r3xZlda3duhcRk6aUwkOp0Ctt+PSFiLhi7Ve6mJTA5zsRcci7FRDHQ7xrxZqdPxMj8eaBOXv2HUPEyuovs+bX5y5an7Vobd6S9bP9tbo4Z9nyDYhYserLe5/Isb9cdqz5W0QUS0PQc9Zna7YgYtHStfcNynzP+1l41YyZUHSbw328uRkvtIxKrbzHIfIVIUT8oHprz+cURDx45Njt/T2mPnMySmsQccOug5DId0/mDx87gdjyimfZHcny0zMqEHHl2p3Qe/brympEXFr/1d+GZj7477z6L/ch4gRpKfROCW3chYhDps2HeAHM3Mp1uxBx0PTFEOcyfL/A4/dZs/kIm/vWQTkHG5vwis/Js6cjreK9Q7Wtuw+Ej5w9e2777r2ImPd+HTwwe3haZXvhLV8f2r3/ICLap5TAQ7MHvbO48Xhz+68bdu67Z2iuLs65smEHIp4+e3L/N0cPHmxEPHP46PHrkz2Rcc5FVVvChaXyYP83ihCxZtMufaKTtkvzVm7q2LH8Dz83mgVDgrB2y25EHDpjPsR5IIELbtiNiE/MWAxxvJHlfipGXAThTP0yB09//5nUD4emfjAs9YOn0yqfSflgROrigdMXGNksiOduf9Izwb18dlHIPKX0f0Zkj8pY0nt8UWSSBxJctqnl07Sqydkrbh8yt++k/FFpS/4wNDsySYC49LuH577qWZ5SUjs646PbHvdAIqezCbf2z3zJVekqrntR+OiuIZmD3p03bPbimwdl6pKc1yW7n5z+/stZn/YeX3T7kznPpb5vnVpqtEtgcekt3ONvlM/yhWb4Akmvl+oSXZFWWc8IzBulo9I/uHO4N8KeqbO5k6aWj8mo/PNwr94m0z8k+6UTRkaHEElkSOAgXoR4HuJ5iBcgXoRYEeI4inUbWAGsIsRkQJ80MLvA6oboDLC66GQpkhEhnoNHUyE6A5IkSHBBjAtsPMWIRiKDhYe+qdAnHaJnQ5JsIJKRFSHJBX1SoE86xHJgdUGsC2LT9DaOZiVgRIhJgb4usHBgEyHGCQnpeodIM6KecUOcE/qkw2NpEJseYReMrEgRNyS4IDYDbLLR4aGSZTDzEMODTQg/Z/+I8Mi1/H7BxHIUy1MXg2EizYqUQzSyIk1EIwnH0kTKIdJEMjLhWJqLIi4T4SgiGR3hoCVvZEWKlei28jTroohAsQJFOCMrmJhWh5MiopHlKSLRRKKJZCKCgfA0EShWoohAEYkigoHwRlakGY5ieSPLhd06AysaiECzgonlaVaiHVJrhpFDoh1iFCvRDrntHVHnKSI/iFFHCZepLbrIX6qOoTj+SrVX2OnBznSVhi7r3hV9/jFoOmHUpS5GXYy6GHUx+i2qi1EXoy5GXYx+K+pi1MWoi1EXo9+Kuhh1MepiFHXprrcuRlcT42rV/xOM2nfWUZccvOqGwKuffjEf8uIWvquUDEdB6dbCbXHI7zyLbtv9epl+UUbhzNEIGxfO+unIqC3Xs0NK6OW2ED79kjIUK1BXjDaK8CbChTOVIhk+ws5BEgdJPNiFSCacVNrO6JLZF74A9KWx+V+OUXeWMzkEI8PriXTLADmC4SlGuJigycpgzYBEF5hdkMhBogsSnWBONzr4KLsQTn2NCicemzmwuMDiArMTEjiwuAyMRBPexIomwtMsF8UKUYzLwLjAKoAlg2L4Wwdk3/VU3l1P5d02IItiRDC7wOrUE5FieBPLRTF8VHgXNhEjbByYXWARwCKAVYQkHqyuSFamWYFmO5+n/xEjunXHMGdg+MgkWSheddsAj87Wmn5sJHykXXjwuQLbuAVxL5UnjitPHFeWNLGs17/9BoaPYuXwXukIwt07UrVPmm8ZX2EeX2GeUG4e/37cmLKofnIk4drtohtxAiOAlfvHM3OffacyTQ7kqPWqVqcqtdlKXZq7+oV3F/V8VtPbRbC6KMZlIi6a5cOb2v48NI+ZVGGZUG4ZX2EdV26dUBH3Unn3flkGIn6fN27/ISOBIpzB5oKYtBnqZ4iYv3idLp4L72INZ6ZPTV+5oHhNqa+2pGBNSUH9+6Vr3uaqwMYZiRhOpwQz/+xbS5aUbyzzryn1rykrbJhfstabV39Lf7fOxlMknA0jgsV1Sz/p5VmVfn/9/KI1pb5an682P7+6wFdTUBAq8ddWFNUXFq6dwa34+9N5kJhqYESKCEZGgAQneWVe5byNpYVrKvxrSgvXzCtZp+bX39o/GxiRcvCdTrr/1I6iWBHMHCS4Pt+6t/nbU18farye4SDWaWBkIyuBlX8tZXmRv1ZTQppSrSnB0oKaN9OXg53Xs6KR4SkigUUeOnVBeXGdqlWrWkhTQ/78WndW4KZ+mRG2cF4tD2bnn55wc55V84vX+pRqRV3tVVYVqNWaWqeqtfneKk0JKFowXw2WFtf78+uYicVgdRnsnIHlIJG3TJxXVrRWVUOaWu3Takt8tVk5gRsHzNUxIsUKpp+PUfjOordJd41QxqQu2bhl97Yde7bu3P165vJ7hysGu6S3i2BxvTZnWUlBnaIEVSWoKsGSgrqpqcshSdATkXIINOsGizD09UUVRQ2aWqMpQUUJFvpqpOzAjckesPEGVgQL91+PS2J2oNRf7VWrFGWV4g2qSkjLD/l8dYVavc9XrSohr1arqiFNCfi1YHFhA5lUCmbeyMhg4RMnlpYXNqhKQFGDmhr0+6oz51bfOCAXGIlmO0+2/fGMKMIbiAgJrrSS1eu/3BPYsKt+/e7q9XsaNu1QKxsoG6+3ucGc8dqc5Zcyqr0GozpVCapqQFHbGPXzgF0wMEKkxTU5fdm84tq53oCiVBWoVV41WKRVFxXWe3KCvGeVotaUFtX41KCiBtW8FV414NOqiwvqej+r6mwCWDjz+OKywjWqElCUoPrLMhIoIkK8s+/LBRNmVwx7u2LkWyXPT1sw5K3iJ98uBItTTzxgzngtZXlJQZ2iBlU1oKqBksKaqWlXYVReWHslI52dhwRX39G+0qI1mhb0KlWaElLVkN8fFDyhx0YV3MLKPYhwx+CcUW8vKfHVqb4qxRvwqtVl/vrFZZ+Pee8jXZIEViFxfEn5pYw8uaEb+/9ijOLS2XfLU7Vl03NXvJO9fObcT9/IWTY6ZSHEOfWsrLNwlzPy105JWQ42PpIVjGw4S8I17PVFFYX1mhpS1YCqBv0FNXJW4MZkNySJeotzevry0qJ6VQlqSkBVgwVaMDsndPvgHIhLAxuns/FgdUJc6rA3588rWldaWFde2DBT+KzP8/4o1h1pzwQzb55QVl60RlUCihpQlY52JLflv/9sc01v43uw8vL6zceajh0+2tx47MSR403Hm75ds3nnLYM8YBV1Fue1GfFG0hmjBOddQ3JUra4gP3x6UFUDpcV1/V+ZDwlphg7PnLokZzdG4rKq0z2ro0f5jUkCmNP1dtFAZDDziRMrfi1GQiThu/V393qh6IGxBQ+OVnuOVh8Ylffg81rP5309+nkik3iwXDHX/LVTUpZB0vdjFJNmfrG4rKguX21dzvK1oC+/7q4huWBxtW9qMhHe4JB0Nv72J3K6JWeCOT3SzpmIYGQEAxF/TUatHhbDg9kFFh7MHCRykOCCRBckZhiIbGAkMLteS1leUlDbzqg4bEfWdkYSWLhhry8qv4LRDQ43JDiHvbGooqRBVUJhRgVatZAd7EE4nZ2jLjocXBThaMJDkivSzlEsTxOhGxFa7ypmPnFi+a/DqMOqFN63IbYrvI0jkohg5SanLivxV4cZKWqgqLB2auonYOUMbVlFkMgPfX1hWVGDpgZVNaCpwQJftZwVuN4hQ6LrxekflfvrNSUQxlfoq3W6V0XZBbBdtv+Do9tSbcJZWFGEpwlvJCKYuYQJpRVFa8L3BO3imp3zCzG6zKHvsKdKMBARrNxrnTPinpp6DUbxGS/NWHopoxopa3UPwuvsAtUhGz2ci2RsdaFb9/J1YFTyazLqqI4Rr3CPwcpNTruc0ZSLjEQjI0Ci66qMbkh2Q1zayDcXlpesU9RWRv786rlK9W0DPBE2nmI6mnO4ORdYMwxseJs2RxHO8F12lH0lI5rwV6a7/SwxtrCdG4gAVu6V1I/LC2rz1WpVDahKoNRf+2raUkjMiCSCgeGNhAOLa+jUBWWFrc+Qqhoq9Fc7s6q62UWITbWPLyovWqe2LlUBTQsU+xt6P1cI5nTKxtEMTztEExEMrKhL4iwTKv53pAqWdLCkG+w8RTiDQwazbG59zg4qapWmBHz5te6c0I0D5gLxGB3yxUxGIoa3x0YRseOWiZ+Zkdn58oylJf5aTQlq4TW7oGaacxlYeT1xGRkhkggQ63rm7UXl7YyUQElBzUxxFWV2QWL6X4bmFuWHCrTWJd69a/IAAATdSURBVF9VAyXFda/OXg7xqTqGNxCBtksGwoPZ9cdBOf6CtUVFayfNWnrvMypYnGCVjEwmWKTECRVhRqpalZ8XLMqv9WStjnrcC0ky2GWwS62ySWATdaxAJ/Mm+y/GyOoa/mZlWWGN2rqgBHxqKNcbuvuJTIhLB6sA8ek9SLrTs7rQV902FwJl/oYJsz6OSMzQWTmjjZ8jrCj21bTakRpQ86uKffVkQgUkpEJCGiS6ID7lBoc03fVpUWHQp4ZKi+sKChpem7P8vpGqjrghkUscX95uR4paVZBf48mpum+E+qeh2p3DtDuHaXcN0+4cqt45VL3rae3m/jkGRjYQV3ugDq6MYP44mdo2rEZdvKcIYHY9OtZX7m/QtOo2QwgW51dnuEOPjSr46xDPI//W3k7/1O+ryVOrNCWoKgFNCZQWr7G+UAhmJ8WIkOC0jCstKa5XlaowI0Wp0rSqwoLqSe99GD/G/+gozfHyfGd2VZm/WlGCihJSvUG/Wl05f8OEOUt1SRJY5MTxJW2MAvnqak0JepXqPCWkKCFFCXm91V6lVUX+BtuEMkiSjA6JZrnW/77Scef1f6JWWB3+D6SRiGCTbnBI7qyq4oKgqgUUpSpMqsBXXVxQm6/VFPrrS/JrFSWgqkGvFpirrir0heTswE0OSWcVIm1chI03Jrmmc5+UF9V7lZWqGtDC5qYFSvy15UUNJUX15UUNhQWt1yBsKcUFDTlza+4Y4NbZJLC4E8aVlPkbwjeN9jmbrwV8aqhNQZ8a8qk1FUV1zKR5YJUMrJtihbAgksg/ifREjiByBJF1RNIzkt4u6u2C3uaGhLQ+Y/yl/jX5asjrrWp3KRR1tapVaWqVplQpWlBVg3PzV/vVQEnh2sdG+SDBqbOF/w+eC+LT/88Aj5AbLMqv9noD7Y+jihLwKgFVCXiVqouDV4KFvpp8f/UDz+VDgmBgPGDmE8aVlfnrL2N0uZSgqgTL/LVJE+aBRYpg3HpGDguikrN/ImVFJWdFOTKjHOEvniiH3M0hRxFZn8gNfmWeT61unXFKlde7WlEDmhZU1IBXqdLUgKoEFGW1z1s74JUig5Wj7WIUK3dzCCZW7kakiETn35/MlHJWF1ycswGvWqWogXw1qGjtg6/StGBubih6lBphTotipSg2y2gVbBOvYkdXxVRcUMNMmGe0u03JWVHJOWGB010VVobnamr7taOuXtJTleEJtCkY/uLMCjqzQhmeYJq8UlGqNK11VdZarenin5paparBXG8wVVrh9ARdme0KuTKDzszQLHmVJ2d1vhLqOCpNDWhhxO1HlGB2TtUcYWW6J9jaJXfAnXNJme+QogTknNUZmVVpmaH2cYFPC4ZVoF5FPjXYXuC7SxZooQI15NcuUaFWXaRVF2nV/g7X/5r9UwOKGvTl1xTmV18mv1bjz6/RtKCqVnVSjxLIVwIFWrUvv8avVfu1an9+tU8Nddp6q7xVPiXg00L5WqhAC4YFXiUYlnINea/QNUoGFKVKaR3qVdQpoPAINeXq57a5I50xuhx6501fdoq39ayq9qGBqlZdlHKF1GvoypLKD+jKtRhpSpWmXJ3C9xztj+ByqYKqGtTCl6RtaPCfDOz/E3Ux6mLUxaiL0W9FXYy6GHUx6mL0W1EXoy5GXYy6GP1W9H8BgzlBgpxonZ8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sp>
        <p:nvSpPr>
          <p:cNvPr id="9" name="AutoShape 4" descr="data:image/png;base64,iVBORw0KGgoAAAANSUhEUgAAAGEAAABhCAIAAABJZFj0AAAgAElEQVR4nO2ceXwUVdb3T6fTXdUB3HXmeUbfmVHHZ5x5ZnQUVBSyd3e661YH2URBAR0QVDYXwB1ky9Zda3c20lWVTmcPi0BcAEUg3Z2VRRBZZZFNCEuI7OS8f3QSwmbUcXs/b/rz+6NTfesu3zr3Vp1T5wZMhO/Sdwt+9R789tXF6McyiiJ81K/ds9+Ors6oG+GjCE+zv37/fgu61lwTTUSkWYFmBZrlw/oRtdNEoIlAEYFuE0WEtmoFmhV+4dHShKPJD2796ozCFVGsSLGCiXA04SiW+wFdYbi2ekQjESlGoBjRyIpGVqQZnmYlihUpVqRZsbOqfiqInIlwNMNRDG8krU1Tnbd+DUZhk6FYzsC6IZGHeEFnd1MsT3VmRzTDtYq4TIQ3MpyOEYCRDaxAk0yw8RCbAmaeYiUjK+nskt4uUoxIEZ4iHM24TISLIlwUaYPLCjQrGogMDK+zt5khw0cxP+BShdGYCGdieBPhaEYEhoc4HmJdYOFph0izYhThu5FO6rwKI4rl9aznusc9r+d86iwK3T/Wr7O5aUaiO0yZK0URPiwjESgiGolsckg08RgdQkSS3HOsny+vGSd8HMnIEaynm8MT5ZAMRDCwItU6Gfl2UUSgiGggEs26u7GSiWRSye7WYgzfsVHTRXWcBO1lWis0MQLlECLtzh62rGdTPxDLawfPrNQnuihWNBGh07vT1e1IZxdvG5xzrOkUIg6cvQTiMyMdbiMRjESMZESdjTMwQrjTYRkYQWcTIuyCgYiRRNLb5O6E/6hm69bdh/85pgB6O59LWYSI67ft0cW7/s9Qdd3Wveu3fv3nZ+ZCkmhgZSMrGYkYrt9IRCMrG1gZEnjzlIptuw+XLf9cl5iuJ7KRSBQRDUQMt2UkIkUEmhVpVuoIiCIcRcRImwQ2PjI82Vk5kkgQ68paWIeIiJhX2QB9Uo0OiWbFTmf0RUZR7YwcvM4m3Twwd8/+o4jomLUQEnlIECHOCQkcxDuvT/ZA/BxI4GhWpBgB4lIhPuN6h0gzIsSkg5WDJAli0rftO4CI/zvSC73m/G5wXu8x2r3P5kGicMfArAsXLlw4f/YPg2SIdgHjgZh0MPMG1mNkRbAKEJMGFjc8msa8VoqIdV/shgemQ5JkYN2Q4IK49O6spLcJEJuus/MUEWnGRbMumnA0w5mSJZ3VCdFpkUn8dckiJKRBgtNIZDALJnPKoSNHEFvsr/rpJDnS4TGy0vdZua/CiHLwYJNuGpi1e/8RRGSmLYI4QVpY5/1o3eDXyz6u2bV99+GFVZseHJsfYRF1CcKAd+Ytr99+8FDj9t37xQV1tz6e/cencpcENzefPNVy/kzdpr1v5q7oOdqnfbx+grQ0+iU1uH73ufPnzpw9Hdqw+6kZiy2vlixctfklcbk+UYxIFAZNn79g5ZcjZn8w7L0FG7YfbGk5e+R484e1OxKnlsEjaf8aXViy/IudB46s33bg9dxVNCOCTQgvKBThKMJH2lzXM+Jbyso1W77ed7CxMrS935ul0Dvtvue1T9fvOHf2bMuFMyvX7Xom5cOIRJ5qZfS916PvZMQdOtaE2PLtieZN2/cePtqEiJ/v2A9xGdETixHx8PFmzh9YtPpLRFy3de8/RmZ/Urvj5MnmlvNn123b+2buZ0+/W46Igc939h2n1m7cc+7s2XNnTtd/ufeJaRUTxY8RsezTjdAnHWLF2fmrENG7ZM2T7y3YuOPQhfPnmo5/W7Vue8z4kn8Mz2tsOomIy2u27dp3CBFzKxt08U4DK9KsRBFBn8Qbzc5FVZsRcf+ho5/UbEJsQcQnps3/y9Cs2o1fnz5ztuXc2YYte8dyH+niOMrxEzGyvbsYYrltexsR8e3cKn3vlF5jfN+ePtty4cx/D5KnZC5HxM/qtnZLdMLDs8elL0nxV/1ucBZEp2zc/jUi3j86B+6b+dT0+Yi4ct0O6Ou6fVDmieZvm5qb7hySCf+aNSXnE0RUP/gcojMgRnwr91NEVD9YC/fNtE8uR8Tg+u3w8HsQl/FJ3WZEfHxqMfx9OhU/a/3W/YgtfV8qgniXkZGMjAgxaQOnL0TE9VsP3MaK0GvGwHfmI+Keg40RFu4Gwh9sPNFy/szfR86FON7gkH+wHXVcs8Eu3zQwa8++I4hom7YIYlxf7T+CiA+Mzodo7rp+7p17GxFbHvi395/D5x48cgIR8cKFlWt3TZWX/qG/B2Kc3Vjhi53fIGKvFzToOWfI9HmIuGr9dohJvWvY3JMnTzaf/PaeEbnw4KwpuR8jorfyc+ibBjHCW7nLEVGrbICes/q9UYGIwc93wmNzbuqf1dh0sgUvLGvYunTNjg9DG440H0fEydkrINppIDJtkyAuQ5pfi4jpRVXwSBpYhOsIv3P/YcSWf41VbyTC4SMnsOXcA2PywSJSRPw+C/YPZvTQi36I428e4Nm19zBiS9+XCuCB2b/rL08UPlwU/PLb06cQcX/jsXuenquPd23aeQARe471wkNznpq+ABFXrd8BMWl/GTb329Nnmk6evPvpTOg5Z2ruCkTMW7wOHp0D0c53vSsQUatcA71m93tjASIG1m+Hh967eXDO0ZPNLRcuLPh0c/Enm0o/3eqqqM8oqbVPnac3S0ZGNLAixLiyFtYi4uyC1dAnFWxSN0besvsg4vmHxxXckCwfPtqEF84+ODYfLEIbo86fs34Yo0deKIRY4eYBmbv2NiJeuO/ZucPnLMldtPZfIxS4623akr5+2z5EHDhjHvRJ27znG0R86AUV/jnjyfcuMvrrM8qpU2dPnjzxt6cluH/GK55liLi8bgc8nAIPvle2YiMiqpVroNfsgW/NR8TqjXvgkZl6M79+635EfGSUCn+aDP941/xy0UT3sjuG5hmsvIFIRocM0enPp1Ui4qq1OyJi5sB903uP0U6fO3us6eQN/dy/H5TZeKTpwvmzD4zNB3PYK/pRdmQivInlwS7eNCj7UGMzIrLvLYZY54HGY4jY+8UyiJFuHZj9zaEmRLxvpHdEyhJE3N94dKKr8lXPspNnzpw8c/pvI1WITd24Yz8ibt5z+HX5w6HvzkfEuk27IS7jD09kNzd/i4gN2w4NmVH56FgNEREvlK7YuDCw6eyZU4hY/PF6eGiO5dVSREQ8t3Ld7ofHFITN6nBTs1AcUj9ej4gHDh373UCP3sobiEizkt4m3OLwNGzfh4hLQ1ucvlV7Go8j4rt5q+GRtD8+KZ86+S0i9nyhABJ5ivDf09e5KiNBb/fc2D9zWe2WjbsOxkyugETXR3XbNnz1zT9Ga5DA39Q/88Pglo079v9rlBf6Zkz0LN+y51BLy4Xz58/Wb9rreGsBxPO6BLHftLLaL3YfOtqct7jeMqlo4879vg8b9EkiJPLj5I/Xbd3XePzELO9KeChtpj+0v/E4YsuqNbumuCs37tw/2/cZxPPd7CJfXrN51+GmppODps+Hh9OeTX1/w44DiHju7LmFq7/803AFzE6acEbCUYSniAiJ3B1P5RQt23Tq1GnEC1/tPTwlc7nezOss7v9+Inv1uu3rt+/726h8MPO0o3M612QUxXJGwukd2T2S3T0e91D9MiMdmd36ea5zuI39Mg2sh7LL3ZM93ZNlingMdg9Ep0UR8S9P5f7xqTyDlYe4DAPDG1g3xGcYrM7bBmRe389tYN3XJ8vdWM7g8OhZCeKcJiL/fkBm9+SsCDsHsc47BuXcOTQPzE6wSNc53N1YUU9kPSNDvPMGh3TboOzuRIy0uSEmPcrG3/W0cseTeZCQAQkZRiJQYZeV8DQRTKwM5gyIT7tj0Ny7h+Z2T3ZDdIbRJuhZUe+Qrk8Wr0uWDMk8RYQo5sf6tK2YHCLN8no7H2GXDXaRYuVIu6xjeIqIFJENrKCzizq7YCASRTgDkfU2CZI4sLh0Np52iAZWNDp4IytE2N1gFSLtosEuRNgEnU0wMoKR5Y1E1tkknY3TM7yRyAYigoUDC69nJCOR9HZRz0gGIhpZyWDnwcZBkhBpEwxEMrJuPSOBxQVWZySRaYdkZLhuDGdqDUsIJiIYCGcgPFh5SOIiknijXTA4JCMRjAwPNh5sHM0IUSzf6S2/E0bh9mhWosNPEGyrW0SzoomIFBt+qOWM4YADaRVNXBTD0a3OLUexYftv9eloVgy72nRrbe3fJZoVjR28v/Zf2xx3wdTqKod9Zo4irTGGa/XcxPA042rvGEU4ioT/dLWh/L4T7dqMWKeJ5eg2Fh1FMxxNLspELilDh2+OpGOZNoee/U518PsvHmyPtzAumjjDojpnxJvCsRpyFf0gOt9tR5yJ8G1hNrEtJBaO3V1+EWiWpwlHERdNONPPFt69aJ6tbf1cDX1fRjQrGYkISTzYJEhqk0UAK6dLkigi0q1BNZ4mIs3yekYCC6+zizTLUcTZAfS19B194kwXA0k8RUSKlYysK5IIYOfBIkKSYCQyTZw04U0s16qOp7NXb+VHv8i4+jOkIVkysJl/flq5Z0T+3cPVu4erdw9X7hrpvWdk/p+GzaVYiSIiRXiK4SkiGBjx5sFZ//uc8l9DvJFsloGIJiKaCP+dhn15bKxjkJtmw3QEA5Ghbzr0Tdfb3AaH56ZB2feOyLtjaJaRlSkiU6zYIdZ+rWDbxflr+mkZ6WyeWwdkbti271hT86mTp8+dPXvuzJlzJ89cOH++esMeU5KgY8IRL97IShAtTMn9pLn5VEZREGIzDMlZNCtS5JJl+AqJbep4pPVLOJIZaRe7s9Lz/LKJns9+P8QLsfyIOQsRL6xcsz3SJgNxU3aBIkInrbRF5cNL3k8z12iWp1kO7PxNg3L3HTqOiF9/c2Tjjn0bdx3YsHPfF3sOzlv5hZGRdcQDSQLEuSBOgAdnT/etRsSsBbXQVwSzCHFOYESKlQysBIkcxGVE2AWKiEZGBKsIMU6IzoDYjAgrT7GikRFoRgALB7FOiHVCTDokugxEArNosDlPnz6JiPcOnwu95kRPKilc+vnbeZ8ZbKKBkSOIDAkuiM6A2HRIdBoYkWYFIxEgkYN4p84uQqIAsRzEuSIYkU7mfvSrsGswYqSbB+bsDvtrb5fCI7PBwoHFCVYXJAkU64Z44fp+8lMzF49xffzXwZ7JWZ8hoqs8ANEZvccVWV8tv3VIbqQ9M4KRH36xyPpaya2DsiPtEsRzv388c8j0eZOkpewbJd1YEcx8pMMNcRl/GJI75L2Fkz3Lnp294P5RKkSnX/94dvLU8sajJ7Dl3Etz3r9naN6N/TMfe6Hg7yPyDIwUkSRDQlqvF/0vZVSOzvjgwefzId5lSJL0rNxrrJb0akV31v3oRP94blm/dxd0J3KETTKxMu3odDX8gYz27DuKiAOmvU/HCd375fRIzunRL9vAenRm9x1Pzq3bvC8cGz52orl24y5E5Eproa9zy55vEJFMLoE4KcLKbdh+ABGZKfPh4bSYSSXb9h7Ctk/N5n1/fTYPejttr5fuO3ICEU+eOomIp86cfTZl8UOjNUTEC+fPnT+DiM7CwMDXixCxav2uCLOTsgrZCxvw4qclvTAIsU6dRaj94itErAxtQTwf/q3i000GqxjBSEaWNzGun96OjjWd/KaxufHIiUPHmhpPnH565gLoNcO3fCMiflq7I26sb0zah6dOn0JErqQG+mZs2nUAEW2TiyFBiLBya7fuQ8S4SSU9zM5d+75BxOnqZ31G5OUvWYuIK9Zs7xbratj8NSKOTlukf2jmsJkLEHHjzm9uIILlZf/ho0dbLpz796yFt7Oep2YuQMTV67dD75RxcmU4FmqdUEQmF2/fexgRn0lZCI+lBjbuRMQtX38zeMq8SeKyc+fOIV7oO8EP5gwj4U0/7O3TpYw6xCE5YOSbB7Qy2nXg0MYdX2/e9c2Xuw9s233w8bcrrrfzR5uazp4//89nNeidBj2niaXViCiU1kB0ysavDiCi5TU/xPJg4Ru+3IeIvcZqllfKEDH0+R54LAUe5a97XHrFs+wl5+Lr+2Xf84z3kVFz/zI06+GRSlpxFWLLpl2HIYEDc8a+Q0cRz/zP09lw36wRs+cj4icNW2mzs+bL3YjY/6158OBsuH/mqNmLEPHj2q90j6Wt3rALEcc4P4L750Ccs3bTXkQcMq0S4nnqR70Z/m5GRxGx//T39XEuEyvTRO5OZLBI947wtuCZI8eOd2fdOjsPj6SPFz5ARLG4FvqkbPhqHyJaXy2COBdY0mu/3I2ID43RxrreR8TCj9dCdGokK0EiD/dPg55zII5j3yxfsXZXU/O3jceadu8/iNiyYedBSOR6JAsHDzchnr9/dD70Shs5eyEiLq3ZekuysPdgI+L5B5/PgQQRYpyJk/yI+PnWfYak1JVrv0LEQe+UQzwPCc4V9TsQcdC0xRDHGb/3u9kfxij6tTL4Rwo8lg6PpUKfVHgk7Y7BuUeaTpw7d/bvz86F3mnwUEpaURUiCiW10Cdtw469iEgmF0OvlCgr99Xew4j40GhtwDsLEXFF3TboPQeiM25gJb4sNF1b8c/hOafOnMYL556aufCmOGf0KG8rowRnDwd3sLEZ8dz/PJ0FD6Q8N2chIi6r3xZlda3duhcRk6aUwkOp0Ctt+PSFiLhi7Ve6mJTA5zsRcci7FRDHQ7xrxZqdPxMj8eaBOXv2HUPEyuovs+bX5y5an7Vobd6S9bP9tbo4Z9nyDYhYserLe5/Isb9cdqz5W0QUS0PQc9Zna7YgYtHStfcNynzP+1l41YyZUHSbw328uRkvtIxKrbzHIfIVIUT8oHprz+cURDx45Njt/T2mPnMySmsQccOug5DId0/mDx87gdjyimfZHcny0zMqEHHl2p3Qe/brympEXFr/1d+GZj7477z6L/ch4gRpKfROCW3chYhDps2HeAHM3Mp1uxBx0PTFEOcyfL/A4/dZs/kIm/vWQTkHG5vwis/Js6cjreK9Q7Wtuw+Ej5w9e2777r2ImPd+HTwwe3haZXvhLV8f2r3/ICLap5TAQ7MHvbO48Xhz+68bdu67Z2iuLs65smEHIp4+e3L/N0cPHmxEPHP46PHrkz2Rcc5FVVvChaXyYP83ihCxZtMufaKTtkvzVm7q2LH8Dz83mgVDgrB2y25EHDpjPsR5IIELbtiNiE/MWAxxvJHlfipGXAThTP0yB09//5nUD4emfjAs9YOn0yqfSflgROrigdMXGNksiOduf9Izwb18dlHIPKX0f0Zkj8pY0nt8UWSSBxJctqnl07Sqydkrbh8yt++k/FFpS/4wNDsySYC49LuH577qWZ5SUjs646PbHvdAIqezCbf2z3zJVekqrntR+OiuIZmD3p03bPbimwdl6pKc1yW7n5z+/stZn/YeX3T7kznPpb5vnVpqtEtgcekt3ONvlM/yhWb4Akmvl+oSXZFWWc8IzBulo9I/uHO4N8KeqbO5k6aWj8mo/PNwr94m0z8k+6UTRkaHEElkSOAgXoR4HuJ5iBcgXoRYEeI4inUbWAGsIsRkQJ80MLvA6oboDLC66GQpkhEhnoNHUyE6A5IkSHBBjAtsPMWIRiKDhYe+qdAnHaJnQ5JsIJKRFSHJBX1SoE86xHJgdUGsC2LT9DaOZiVgRIhJgb4usHBgEyHGCQnpeodIM6KecUOcE/qkw2NpEJseYReMrEgRNyS4IDYDbLLR4aGSZTDzEMODTQg/Z/+I8Mi1/H7BxHIUy1MXg2EizYqUQzSyIk1EIwnH0kTKIdJEMjLhWJqLIi4T4SgiGR3hoCVvZEWKlei28jTroohAsQJFOCMrmJhWh5MiopHlKSLRRKKJZCKCgfA0EShWoohAEYkigoHwRlakGY5ieSPLhd06AysaiECzgonlaVaiHVJrhpFDoh1iFCvRDrntHVHnKSI/iFFHCZepLbrIX6qOoTj+SrVX2OnBznSVhi7r3hV9/jFoOmHUpS5GXYy6GHUx+i2qi1EXoy5GXYx+K+pi1MWoi1EXo9+Kuhh1MepiFHXprrcuRlcT42rV/xOM2nfWUZccvOqGwKuffjEf8uIWvquUDEdB6dbCbXHI7zyLbtv9epl+UUbhzNEIGxfO+unIqC3Xs0NK6OW2ED79kjIUK1BXjDaK8CbChTOVIhk+ws5BEgdJPNiFSCacVNrO6JLZF74A9KWx+V+OUXeWMzkEI8PriXTLADmC4SlGuJigycpgzYBEF5hdkMhBogsSnWBONzr4KLsQTn2NCicemzmwuMDiArMTEjiwuAyMRBPexIomwtMsF8UKUYzLwLjAKoAlg2L4Wwdk3/VU3l1P5d02IItiRDC7wOrUE5FieBPLRTF8VHgXNhEjbByYXWARwCKAVYQkHqyuSFamWYFmO5+n/xEjunXHMGdg+MgkWSheddsAj87Wmn5sJHykXXjwuQLbuAVxL5UnjitPHFeWNLGs17/9BoaPYuXwXukIwt07UrVPmm8ZX2EeX2GeUG4e/37cmLKofnIk4drtohtxAiOAlfvHM3OffacyTQ7kqPWqVqcqtdlKXZq7+oV3F/V8VtPbRbC6KMZlIi6a5cOb2v48NI+ZVGGZUG4ZX2EdV26dUBH3Unn3flkGIn6fN27/ISOBIpzB5oKYtBnqZ4iYv3idLp4L72INZ6ZPTV+5oHhNqa+2pGBNSUH9+6Vr3uaqwMYZiRhOpwQz/+xbS5aUbyzzryn1rykrbJhfstabV39Lf7fOxlMknA0jgsV1Sz/p5VmVfn/9/KI1pb5an682P7+6wFdTUBAq8ddWFNUXFq6dwa34+9N5kJhqYESKCEZGgAQneWVe5byNpYVrKvxrSgvXzCtZp+bX39o/GxiRcvCdTrr/1I6iWBHMHCS4Pt+6t/nbU18farye4SDWaWBkIyuBlX8tZXmRv1ZTQppSrSnB0oKaN9OXg53Xs6KR4SkigUUeOnVBeXGdqlWrWkhTQ/78WndW4KZ+mRG2cF4tD2bnn55wc55V84vX+pRqRV3tVVYVqNWaWqeqtfneKk0JKFowXw2WFtf78+uYicVgdRnsnIHlIJG3TJxXVrRWVUOaWu3Takt8tVk5gRsHzNUxIsUKpp+PUfjOordJd41QxqQu2bhl97Yde7bu3P165vJ7hysGu6S3i2BxvTZnWUlBnaIEVSWoKsGSgrqpqcshSdATkXIINOsGizD09UUVRQ2aWqMpQUUJFvpqpOzAjckesPEGVgQL91+PS2J2oNRf7VWrFGWV4g2qSkjLD/l8dYVavc9XrSohr1arqiFNCfi1YHFhA5lUCmbeyMhg4RMnlpYXNqhKQFGDmhr0+6oz51bfOCAXGIlmO0+2/fGMKMIbiAgJrrSS1eu/3BPYsKt+/e7q9XsaNu1QKxsoG6+3ucGc8dqc5Zcyqr0GozpVCapqQFHbGPXzgF0wMEKkxTU5fdm84tq53oCiVBWoVV41WKRVFxXWe3KCvGeVotaUFtX41KCiBtW8FV414NOqiwvqej+r6mwCWDjz+OKywjWqElCUoPrLMhIoIkK8s+/LBRNmVwx7u2LkWyXPT1sw5K3iJ98uBItTTzxgzngtZXlJQZ2iBlU1oKqBksKaqWlXYVReWHslI52dhwRX39G+0qI1mhb0KlWaElLVkN8fFDyhx0YV3MLKPYhwx+CcUW8vKfHVqb4qxRvwqtVl/vrFZZ+Pee8jXZIEViFxfEn5pYw8uaEb+/9ijOLS2XfLU7Vl03NXvJO9fObcT9/IWTY6ZSHEOfWsrLNwlzPy105JWQ42PpIVjGw4S8I17PVFFYX1mhpS1YCqBv0FNXJW4MZkNySJeotzevry0qJ6VQlqSkBVgwVaMDsndPvgHIhLAxuns/FgdUJc6rA3588rWldaWFde2DBT+KzP8/4o1h1pzwQzb55QVl60RlUCihpQlY52JLflv/9sc01v43uw8vL6zceajh0+2tx47MSR403Hm75ds3nnLYM8YBV1Fue1GfFG0hmjBOddQ3JUra4gP3x6UFUDpcV1/V+ZDwlphg7PnLokZzdG4rKq0z2ro0f5jUkCmNP1dtFAZDDziRMrfi1GQiThu/V393qh6IGxBQ+OVnuOVh8Ylffg81rP5309+nkik3iwXDHX/LVTUpZB0vdjFJNmfrG4rKguX21dzvK1oC+/7q4huWBxtW9qMhHe4JB0Nv72J3K6JWeCOT3SzpmIYGQEAxF/TUatHhbDg9kFFh7MHCRykOCCRBckZhiIbGAkMLteS1leUlDbzqg4bEfWdkYSWLhhry8qv4LRDQ43JDiHvbGooqRBVUJhRgVatZAd7EE4nZ2jLjocXBThaMJDkivSzlEsTxOhGxFa7ypmPnFi+a/DqMOqFN63IbYrvI0jkohg5SanLivxV4cZKWqgqLB2auonYOUMbVlFkMgPfX1hWVGDpgZVNaCpwQJftZwVuN4hQ6LrxekflfvrNSUQxlfoq3W6V0XZBbBdtv+Do9tSbcJZWFGEpwlvJCKYuYQJpRVFa8L3BO3imp3zCzG6zKHvsKdKMBARrNxrnTPinpp6DUbxGS/NWHopoxopa3UPwuvsAtUhGz2ci2RsdaFb9/J1YFTyazLqqI4Rr3CPwcpNTruc0ZSLjEQjI0Ci66qMbkh2Q1zayDcXlpesU9RWRv786rlK9W0DPBE2nmI6mnO4ORdYMwxseJs2RxHO8F12lH0lI5rwV6a7/SwxtrCdG4gAVu6V1I/LC2rz1WpVDahKoNRf+2raUkjMiCSCgeGNhAOLa+jUBWWFrc+Qqhoq9Fc7s6q62UWITbWPLyovWqe2LlUBTQsU+xt6P1cI5nTKxtEMTztEExEMrKhL4iwTKv53pAqWdLCkG+w8RTiDQwazbG59zg4qapWmBHz5te6c0I0D5gLxGB3yxUxGIoa3x0YRseOWiZ+Zkdn58oylJf5aTQlq4TW7oGaacxlYeT1xGRkhkggQ63rm7UXl7YyUQElBzUxxFWV2QWL6X4bmFuWHCrTWJd69a/IAAATdSURBVF9VAyXFda/OXg7xqTqGNxCBtksGwoPZ9cdBOf6CtUVFayfNWnrvMypYnGCVjEwmWKTECRVhRqpalZ8XLMqv9WStjnrcC0ky2GWwS62ySWATdaxAJ/Mm+y/GyOoa/mZlWWGN2rqgBHxqKNcbuvuJTIhLB6sA8ek9SLrTs7rQV902FwJl/oYJsz6OSMzQWTmjjZ8jrCj21bTakRpQ86uKffVkQgUkpEJCGiS6ID7lBoc03fVpUWHQp4ZKi+sKChpem7P8vpGqjrghkUscX95uR4paVZBf48mpum+E+qeh2p3DtDuHaXcN0+4cqt45VL3rae3m/jkGRjYQV3ugDq6MYP44mdo2rEZdvKcIYHY9OtZX7m/QtOo2QwgW51dnuEOPjSr46xDPI//W3k7/1O+ryVOrNCWoKgFNCZQWr7G+UAhmJ8WIkOC0jCstKa5XlaowI0Wp0rSqwoLqSe99GD/G/+gozfHyfGd2VZm/WlGCihJSvUG/Wl05f8OEOUt1SRJY5MTxJW2MAvnqak0JepXqPCWkKCFFCXm91V6lVUX+BtuEMkiSjA6JZrnW/77Scef1f6JWWB3+D6SRiGCTbnBI7qyq4oKgqgUUpSpMqsBXXVxQm6/VFPrrS/JrFSWgqkGvFpirrir0heTswE0OSWcVIm1chI03Jrmmc5+UF9V7lZWqGtDC5qYFSvy15UUNJUX15UUNhQWt1yBsKcUFDTlza+4Y4NbZJLC4E8aVlPkbwjeN9jmbrwV8aqhNQZ8a8qk1FUV1zKR5YJUMrJtihbAgksg/ifREjiByBJF1RNIzkt4u6u2C3uaGhLQ+Y/yl/jX5asjrrWp3KRR1tapVaWqVplQpWlBVg3PzV/vVQEnh2sdG+SDBqbOF/w+eC+LT/88Aj5AbLMqv9noD7Y+jihLwKgFVCXiVqouDV4KFvpp8f/UDz+VDgmBgPGDmE8aVlfnrL2N0uZSgqgTL/LVJE+aBRYpg3HpGDguikrN/ImVFJWdFOTKjHOEvniiH3M0hRxFZn8gNfmWeT61unXFKlde7WlEDmhZU1IBXqdLUgKoEFGW1z1s74JUig5Wj7WIUK3dzCCZW7kakiETn35/MlHJWF1ycswGvWqWogXw1qGjtg6/StGBubih6lBphTotipSg2y2gVbBOvYkdXxVRcUMNMmGe0u03JWVHJOWGB010VVobnamr7taOuXtJTleEJtCkY/uLMCjqzQhmeYJq8UlGqNK11VdZarenin5paparBXG8wVVrh9ARdme0KuTKDzszQLHmVJ2d1vhLqOCpNDWhhxO1HlGB2TtUcYWW6J9jaJXfAnXNJme+QogTknNUZmVVpmaH2cYFPC4ZVoF5FPjXYXuC7SxZooQI15NcuUaFWXaRVF2nV/g7X/5r9UwOKGvTl1xTmV18mv1bjz6/RtKCqVnVSjxLIVwIFWrUvv8avVfu1an9+tU8Nddp6q7xVPiXg00L5WqhAC4YFXiUYlnINea/QNUoGFKVKaR3qVdQpoPAINeXq57a5I50xuhx6501fdoq39ayq9qGBqlZdlHKF1GvoypLKD+jKtRhpSpWmXJ3C9xztj+ByqYKqGtTCl6RtaPCfDOz/E3Ux6mLUxaiL0W9FXYy6GHUx6mL0W1EXoy5GXYy6GP1W9H8BgzlBgpxonZ8AAAAASUVORK5CYII="/>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pic>
        <p:nvPicPr>
          <p:cNvPr id="11" name="Picture 10"/>
          <p:cNvPicPr>
            <a:picLocks noChangeAspect="1"/>
          </p:cNvPicPr>
          <p:nvPr/>
        </p:nvPicPr>
        <p:blipFill>
          <a:blip r:embed="rId4"/>
          <a:stretch>
            <a:fillRect/>
          </a:stretch>
        </p:blipFill>
        <p:spPr>
          <a:xfrm>
            <a:off x="1237883" y="1126514"/>
            <a:ext cx="923925" cy="923925"/>
          </a:xfrm>
          <a:prstGeom prst="rect">
            <a:avLst/>
          </a:prstGeom>
        </p:spPr>
      </p:pic>
    </p:spTree>
    <p:extLst>
      <p:ext uri="{BB962C8B-B14F-4D97-AF65-F5344CB8AC3E}">
        <p14:creationId xmlns:p14="http://schemas.microsoft.com/office/powerpoint/2010/main" val="996655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p:txBody>
          <a:bodyPr>
            <a:normAutofit lnSpcReduction="10000"/>
          </a:bodyPr>
          <a:lstStyle/>
          <a:p>
            <a:r>
              <a:rPr lang="en-GB" dirty="0">
                <a:latin typeface="Palatino Linotype" panose="02040502050505030304" pitchFamily="18" charset="0"/>
              </a:rPr>
              <a:t>MC (who is also an amateur DJ) designs next generation headphones.</a:t>
            </a:r>
          </a:p>
          <a:p>
            <a:r>
              <a:rPr lang="en-GB" dirty="0">
                <a:latin typeface="Palatino Linotype" panose="02040502050505030304" pitchFamily="18" charset="0"/>
              </a:rPr>
              <a:t>“When I go to a club or a live concert, not only do I enjoy the music, but I also think about how all the different sounds balance each other out and how that music would sound through a pair of </a:t>
            </a:r>
            <a:r>
              <a:rPr lang="en-GB" dirty="0" smtClean="0">
                <a:latin typeface="Palatino Linotype" panose="02040502050505030304" pitchFamily="18" charset="0"/>
              </a:rPr>
              <a:t>headphones”</a:t>
            </a:r>
            <a:endParaRPr lang="en-GB" dirty="0">
              <a:latin typeface="Palatino Linotype" panose="02040502050505030304" pitchFamily="18" charset="0"/>
            </a:endParaRPr>
          </a:p>
        </p:txBody>
      </p:sp>
      <p:sp>
        <p:nvSpPr>
          <p:cNvPr id="6" name="TextBox 5"/>
          <p:cNvSpPr txBox="1"/>
          <p:nvPr/>
        </p:nvSpPr>
        <p:spPr>
          <a:xfrm>
            <a:off x="2144169" y="4195427"/>
            <a:ext cx="3128211" cy="861774"/>
          </a:xfrm>
          <a:prstGeom prst="rect">
            <a:avLst/>
          </a:prstGeom>
          <a:solidFill>
            <a:schemeClr val="bg1">
              <a:lumMod val="95000"/>
            </a:schemeClr>
          </a:solidFill>
        </p:spPr>
        <p:txBody>
          <a:bodyPr wrap="square" rtlCol="0">
            <a:spAutoFit/>
          </a:bodyPr>
          <a:lstStyle/>
          <a:p>
            <a:r>
              <a:rPr lang="en-GB" b="1" dirty="0">
                <a:latin typeface="Palatino Linotype" panose="02040502050505030304" pitchFamily="18" charset="0"/>
              </a:rPr>
              <a:t>MC Shiomi </a:t>
            </a:r>
            <a:r>
              <a:rPr lang="en-GB" dirty="0">
                <a:latin typeface="Palatino Linotype" panose="02040502050505030304" pitchFamily="18" charset="0"/>
              </a:rPr>
              <a:t>– </a:t>
            </a:r>
            <a:r>
              <a:rPr lang="en-GB" sz="1600" dirty="0">
                <a:latin typeface="Palatino Linotype" panose="02040502050505030304" pitchFamily="18" charset="0"/>
              </a:rPr>
              <a:t>acoustic engineer,</a:t>
            </a:r>
          </a:p>
          <a:p>
            <a:r>
              <a:rPr lang="en-GB" sz="1600" dirty="0">
                <a:latin typeface="Palatino Linotype" panose="02040502050505030304" pitchFamily="18" charset="0"/>
              </a:rPr>
              <a:t>headphone designer.</a:t>
            </a:r>
          </a:p>
        </p:txBody>
      </p:sp>
      <p:pic>
        <p:nvPicPr>
          <p:cNvPr id="3" name="Picture 2"/>
          <p:cNvPicPr>
            <a:picLocks noChangeAspect="1"/>
          </p:cNvPicPr>
          <p:nvPr/>
        </p:nvPicPr>
        <p:blipFill>
          <a:blip r:embed="rId2"/>
          <a:stretch>
            <a:fillRect/>
          </a:stretch>
        </p:blipFill>
        <p:spPr>
          <a:xfrm>
            <a:off x="851345" y="921517"/>
            <a:ext cx="4669397" cy="3112931"/>
          </a:xfrm>
          <a:prstGeom prst="rect">
            <a:avLst/>
          </a:prstGeom>
        </p:spPr>
      </p:pic>
      <p:pic>
        <p:nvPicPr>
          <p:cNvPr id="5" name="Picture 4"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321" y="5796606"/>
            <a:ext cx="2837815" cy="885825"/>
          </a:xfrm>
          <a:prstGeom prst="rect">
            <a:avLst/>
          </a:prstGeom>
          <a:noFill/>
          <a:ln>
            <a:noFill/>
          </a:ln>
        </p:spPr>
      </p:pic>
    </p:spTree>
    <p:extLst>
      <p:ext uri="{BB962C8B-B14F-4D97-AF65-F5344CB8AC3E}">
        <p14:creationId xmlns:p14="http://schemas.microsoft.com/office/powerpoint/2010/main" val="944175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6978" y="117230"/>
            <a:ext cx="10515600" cy="1325563"/>
          </a:xfrm>
        </p:spPr>
        <p:txBody>
          <a:bodyPr/>
          <a:lstStyle/>
          <a:p>
            <a:r>
              <a:rPr lang="en-GB" u="sng" dirty="0">
                <a:latin typeface="Palatino Linotype" panose="02040502050505030304" pitchFamily="18" charset="0"/>
              </a:rPr>
              <a:t>Path to acoustic engineering</a:t>
            </a:r>
          </a:p>
        </p:txBody>
      </p:sp>
      <p:sp>
        <p:nvSpPr>
          <p:cNvPr id="5" name="Content Placeholder 4"/>
          <p:cNvSpPr>
            <a:spLocks noGrp="1"/>
          </p:cNvSpPr>
          <p:nvPr>
            <p:ph sz="half" idx="1"/>
          </p:nvPr>
        </p:nvSpPr>
        <p:spPr/>
        <p:txBody>
          <a:bodyPr>
            <a:normAutofit/>
          </a:bodyPr>
          <a:lstStyle/>
          <a:p>
            <a:r>
              <a:rPr lang="en-GB" dirty="0">
                <a:latin typeface="Palatino Linotype" panose="02040502050505030304" pitchFamily="18" charset="0"/>
              </a:rPr>
              <a:t>At school </a:t>
            </a:r>
            <a:r>
              <a:rPr lang="en-GB" dirty="0" smtClean="0">
                <a:latin typeface="Palatino Linotype" panose="02040502050505030304" pitchFamily="18" charset="0"/>
              </a:rPr>
              <a:t>she </a:t>
            </a:r>
            <a:r>
              <a:rPr lang="en-GB" dirty="0">
                <a:latin typeface="Palatino Linotype" panose="02040502050505030304" pitchFamily="18" charset="0"/>
              </a:rPr>
              <a:t>studied Geography, Maths and Physics at A-Level.</a:t>
            </a:r>
          </a:p>
          <a:p>
            <a:r>
              <a:rPr lang="en-GB" dirty="0" smtClean="0">
                <a:latin typeface="Palatino Linotype" panose="02040502050505030304" pitchFamily="18" charset="0"/>
              </a:rPr>
              <a:t>She </a:t>
            </a:r>
            <a:r>
              <a:rPr lang="en-GB" dirty="0">
                <a:latin typeface="Palatino Linotype" panose="02040502050505030304" pitchFamily="18" charset="0"/>
              </a:rPr>
              <a:t>went to university to study Electronic engineering and computer systems.</a:t>
            </a:r>
          </a:p>
        </p:txBody>
      </p:sp>
      <p:sp>
        <p:nvSpPr>
          <p:cNvPr id="6" name="Content Placeholder 5"/>
          <p:cNvSpPr>
            <a:spLocks noGrp="1"/>
          </p:cNvSpPr>
          <p:nvPr>
            <p:ph sz="half" idx="2"/>
          </p:nvPr>
        </p:nvSpPr>
        <p:spPr/>
        <p:txBody>
          <a:bodyPr>
            <a:normAutofit/>
          </a:bodyPr>
          <a:lstStyle/>
          <a:p>
            <a:r>
              <a:rPr lang="en-GB" dirty="0"/>
              <a:t>“</a:t>
            </a:r>
            <a:r>
              <a:rPr lang="en-GB" dirty="0">
                <a:latin typeface="Palatino Linotype" panose="02040502050505030304" pitchFamily="18" charset="0"/>
              </a:rPr>
              <a:t>Maths and physics really are key with engineering. I think that’s probably something that scares a lot of people away. They don’t like it because at school it never really translates into the real world for them. But with engineering, you get to see how these numbers turn out and what it produces”.</a:t>
            </a:r>
          </a:p>
          <a:p>
            <a:endParaRPr lang="en-GB" dirty="0"/>
          </a:p>
        </p:txBody>
      </p:sp>
      <p:pic>
        <p:nvPicPr>
          <p:cNvPr id="7" name="Picture 6"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321" y="5796606"/>
            <a:ext cx="2837815" cy="885825"/>
          </a:xfrm>
          <a:prstGeom prst="rect">
            <a:avLst/>
          </a:prstGeom>
          <a:noFill/>
          <a:ln>
            <a:noFill/>
          </a:ln>
        </p:spPr>
      </p:pic>
    </p:spTree>
    <p:extLst>
      <p:ext uri="{BB962C8B-B14F-4D97-AF65-F5344CB8AC3E}">
        <p14:creationId xmlns:p14="http://schemas.microsoft.com/office/powerpoint/2010/main" val="295570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arn(inVertical)">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4321" y="175846"/>
            <a:ext cx="10515600" cy="1325563"/>
          </a:xfrm>
        </p:spPr>
        <p:txBody>
          <a:bodyPr/>
          <a:lstStyle/>
          <a:p>
            <a:r>
              <a:rPr lang="en-GB" u="sng" dirty="0">
                <a:latin typeface="Palatino Linotype" panose="02040502050505030304" pitchFamily="18" charset="0"/>
              </a:rPr>
              <a:t>Designing Headphones</a:t>
            </a:r>
          </a:p>
        </p:txBody>
      </p:sp>
      <p:sp>
        <p:nvSpPr>
          <p:cNvPr id="5" name="Content Placeholder 4"/>
          <p:cNvSpPr>
            <a:spLocks noGrp="1"/>
          </p:cNvSpPr>
          <p:nvPr>
            <p:ph sz="half" idx="1"/>
          </p:nvPr>
        </p:nvSpPr>
        <p:spPr/>
        <p:txBody>
          <a:bodyPr>
            <a:normAutofit/>
          </a:bodyPr>
          <a:lstStyle/>
          <a:p>
            <a:r>
              <a:rPr lang="en-GB" dirty="0">
                <a:latin typeface="Palatino Linotype" panose="02040502050505030304" pitchFamily="18" charset="0"/>
              </a:rPr>
              <a:t>There’s a lot of work that goes into making headphones, from the design on paper to the final product. Shiomi and </a:t>
            </a:r>
            <a:r>
              <a:rPr lang="en-GB" dirty="0" smtClean="0">
                <a:latin typeface="Palatino Linotype" panose="02040502050505030304" pitchFamily="18" charset="0"/>
              </a:rPr>
              <a:t>her </a:t>
            </a:r>
            <a:r>
              <a:rPr lang="en-GB" dirty="0">
                <a:latin typeface="Palatino Linotype" panose="02040502050505030304" pitchFamily="18" charset="0"/>
              </a:rPr>
              <a:t>team build many prototypes and go through hundreds of tests to ensure the best sound quality.</a:t>
            </a:r>
          </a:p>
          <a:p>
            <a:endParaRPr lang="en-GB" dirty="0"/>
          </a:p>
        </p:txBody>
      </p:sp>
      <p:sp>
        <p:nvSpPr>
          <p:cNvPr id="6" name="Content Placeholder 5"/>
          <p:cNvSpPr>
            <a:spLocks noGrp="1"/>
          </p:cNvSpPr>
          <p:nvPr>
            <p:ph sz="half" idx="2"/>
          </p:nvPr>
        </p:nvSpPr>
        <p:spPr/>
        <p:txBody>
          <a:bodyPr>
            <a:normAutofit/>
          </a:bodyPr>
          <a:lstStyle/>
          <a:p>
            <a:r>
              <a:rPr lang="en-GB" dirty="0">
                <a:latin typeface="Palatino Linotype" panose="02040502050505030304" pitchFamily="18" charset="0"/>
              </a:rPr>
              <a:t>“It’s very important to recreate the same atmosphere you experience at a club or live performance.”</a:t>
            </a:r>
          </a:p>
          <a:p>
            <a:r>
              <a:rPr lang="en-GB" dirty="0">
                <a:latin typeface="Palatino Linotype" panose="02040502050505030304" pitchFamily="18" charset="0"/>
              </a:rPr>
              <a:t>“Part of recreating that atmosphere is making sure your headphones have high frequency capabilities and are compatible with High-Resolution Audio”.</a:t>
            </a:r>
          </a:p>
        </p:txBody>
      </p:sp>
      <p:pic>
        <p:nvPicPr>
          <p:cNvPr id="7" name="Picture 6"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321" y="5796606"/>
            <a:ext cx="2837815" cy="885825"/>
          </a:xfrm>
          <a:prstGeom prst="rect">
            <a:avLst/>
          </a:prstGeom>
          <a:noFill/>
          <a:ln>
            <a:noFill/>
          </a:ln>
        </p:spPr>
      </p:pic>
    </p:spTree>
    <p:extLst>
      <p:ext uri="{BB962C8B-B14F-4D97-AF65-F5344CB8AC3E}">
        <p14:creationId xmlns:p14="http://schemas.microsoft.com/office/powerpoint/2010/main" val="39635122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4321" y="128954"/>
            <a:ext cx="10515600" cy="1325563"/>
          </a:xfrm>
        </p:spPr>
        <p:txBody>
          <a:bodyPr>
            <a:normAutofit/>
          </a:bodyPr>
          <a:lstStyle/>
          <a:p>
            <a:r>
              <a:rPr lang="en-GB" u="sng" dirty="0">
                <a:latin typeface="Palatino Linotype" panose="02040502050505030304" pitchFamily="18" charset="0"/>
              </a:rPr>
              <a:t>Testing your own headphones</a:t>
            </a:r>
          </a:p>
        </p:txBody>
      </p:sp>
      <p:sp>
        <p:nvSpPr>
          <p:cNvPr id="6" name="Content Placeholder 5"/>
          <p:cNvSpPr>
            <a:spLocks noGrp="1"/>
          </p:cNvSpPr>
          <p:nvPr>
            <p:ph idx="1"/>
          </p:nvPr>
        </p:nvSpPr>
        <p:spPr/>
        <p:txBody>
          <a:bodyPr>
            <a:normAutofit/>
          </a:bodyPr>
          <a:lstStyle/>
          <a:p>
            <a:r>
              <a:rPr lang="en-GB" dirty="0">
                <a:latin typeface="Palatino Linotype" panose="02040502050505030304" pitchFamily="18" charset="0"/>
              </a:rPr>
              <a:t>Test your headphones using the following website;</a:t>
            </a:r>
          </a:p>
          <a:p>
            <a:r>
              <a:rPr lang="en-GB" dirty="0">
                <a:latin typeface="Palatino Linotype" panose="02040502050505030304" pitchFamily="18" charset="0"/>
                <a:hlinkClick r:id="rId2"/>
              </a:rPr>
              <a:t>http://www.audiocheck.net/soundtests_headphones.php</a:t>
            </a:r>
            <a:endParaRPr lang="en-GB" dirty="0">
              <a:latin typeface="Palatino Linotype" panose="02040502050505030304" pitchFamily="18" charset="0"/>
            </a:endParaRPr>
          </a:p>
          <a:p>
            <a:r>
              <a:rPr lang="en-GB" dirty="0">
                <a:latin typeface="Palatino Linotype" panose="02040502050505030304" pitchFamily="18" charset="0"/>
              </a:rPr>
              <a:t>In your group rank the headphones in order from best to worst. You must use valid evidence for this from the tests you perform.</a:t>
            </a:r>
          </a:p>
          <a:p>
            <a:r>
              <a:rPr lang="en-GB" dirty="0">
                <a:latin typeface="Palatino Linotype" panose="02040502050505030304" pitchFamily="18" charset="0"/>
              </a:rPr>
              <a:t>Take care when testing, make sure the volume is at a suitable level.</a:t>
            </a:r>
          </a:p>
        </p:txBody>
      </p:sp>
      <p:pic>
        <p:nvPicPr>
          <p:cNvPr id="4" name="Picture 3"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321" y="5796606"/>
            <a:ext cx="2837815" cy="885825"/>
          </a:xfrm>
          <a:prstGeom prst="rect">
            <a:avLst/>
          </a:prstGeom>
          <a:noFill/>
          <a:ln>
            <a:noFill/>
          </a:ln>
        </p:spPr>
      </p:pic>
    </p:spTree>
    <p:extLst>
      <p:ext uri="{BB962C8B-B14F-4D97-AF65-F5344CB8AC3E}">
        <p14:creationId xmlns:p14="http://schemas.microsoft.com/office/powerpoint/2010/main" val="33892979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2031" y="175846"/>
            <a:ext cx="10515600" cy="1325563"/>
          </a:xfrm>
        </p:spPr>
        <p:txBody>
          <a:bodyPr/>
          <a:lstStyle/>
          <a:p>
            <a:r>
              <a:rPr lang="en-GB" u="sng" dirty="0">
                <a:latin typeface="Palatino Linotype" panose="02040502050505030304" pitchFamily="18" charset="0"/>
              </a:rPr>
              <a:t>Making a model headphone</a:t>
            </a:r>
          </a:p>
        </p:txBody>
      </p:sp>
      <p:sp>
        <p:nvSpPr>
          <p:cNvPr id="5" name="Content Placeholder 4"/>
          <p:cNvSpPr>
            <a:spLocks noGrp="1"/>
          </p:cNvSpPr>
          <p:nvPr>
            <p:ph sz="half" idx="1"/>
          </p:nvPr>
        </p:nvSpPr>
        <p:spPr/>
        <p:txBody>
          <a:bodyPr>
            <a:normAutofit fontScale="62500" lnSpcReduction="20000"/>
          </a:bodyPr>
          <a:lstStyle/>
          <a:p>
            <a:r>
              <a:rPr lang="en-GB" sz="3800" dirty="0">
                <a:latin typeface="Palatino Linotype" panose="02040502050505030304" pitchFamily="18" charset="0"/>
              </a:rPr>
              <a:t>Shiomi talks to sound engineers and musicians in music studios to gather feedback on the audio equipment used to create their music. These conversations set the quality sound standards that you can hear while listening with the headphones </a:t>
            </a:r>
            <a:r>
              <a:rPr lang="en-GB" sz="3800" dirty="0" smtClean="0">
                <a:latin typeface="Palatino Linotype" panose="02040502050505030304" pitchFamily="18" charset="0"/>
              </a:rPr>
              <a:t>she </a:t>
            </a:r>
            <a:r>
              <a:rPr lang="en-GB" sz="3800" dirty="0">
                <a:latin typeface="Palatino Linotype" panose="02040502050505030304" pitchFamily="18" charset="0"/>
              </a:rPr>
              <a:t>designs.</a:t>
            </a:r>
          </a:p>
          <a:p>
            <a:r>
              <a:rPr lang="en-GB" sz="3800" dirty="0">
                <a:latin typeface="Palatino Linotype" panose="02040502050505030304" pitchFamily="18" charset="0"/>
              </a:rPr>
              <a:t>Shiomi also researches in live performances to experience how the sound moves there. </a:t>
            </a:r>
            <a:r>
              <a:rPr lang="en-GB" sz="3800" dirty="0" smtClean="0">
                <a:latin typeface="Palatino Linotype" panose="02040502050505030304" pitchFamily="18" charset="0"/>
              </a:rPr>
              <a:t>Her </a:t>
            </a:r>
            <a:r>
              <a:rPr lang="en-GB" sz="3800" dirty="0">
                <a:latin typeface="Palatino Linotype" panose="02040502050505030304" pitchFamily="18" charset="0"/>
              </a:rPr>
              <a:t>goal is to create headphones that reproduce the sounds you would hear in the front row of a concert.</a:t>
            </a:r>
          </a:p>
          <a:p>
            <a:pPr marL="0" indent="0">
              <a:buNone/>
            </a:pPr>
            <a:endParaRPr lang="en-GB" dirty="0"/>
          </a:p>
        </p:txBody>
      </p:sp>
      <p:sp>
        <p:nvSpPr>
          <p:cNvPr id="6" name="Content Placeholder 5"/>
          <p:cNvSpPr>
            <a:spLocks noGrp="1"/>
          </p:cNvSpPr>
          <p:nvPr>
            <p:ph sz="half" idx="2"/>
          </p:nvPr>
        </p:nvSpPr>
        <p:spPr/>
        <p:txBody>
          <a:bodyPr>
            <a:normAutofit fontScale="62500" lnSpcReduction="20000"/>
          </a:bodyPr>
          <a:lstStyle/>
          <a:p>
            <a:r>
              <a:rPr lang="en-GB" sz="3600" dirty="0">
                <a:latin typeface="Palatino Linotype" panose="02040502050505030304" pitchFamily="18" charset="0"/>
                <a:hlinkClick r:id="rId2"/>
              </a:rPr>
              <a:t>http://practicalphysics.org/model-loudspeaker.html</a:t>
            </a:r>
            <a:endParaRPr lang="en-GB" sz="3600" dirty="0">
              <a:latin typeface="Palatino Linotype" panose="02040502050505030304" pitchFamily="18" charset="0"/>
            </a:endParaRPr>
          </a:p>
          <a:p>
            <a:endParaRPr lang="en-GB" sz="2000" dirty="0">
              <a:latin typeface="Palatino Linotype" panose="02040502050505030304" pitchFamily="18" charset="0"/>
            </a:endParaRPr>
          </a:p>
          <a:p>
            <a:r>
              <a:rPr lang="en-GB" sz="3600" dirty="0">
                <a:latin typeface="Palatino Linotype" panose="02040502050505030304" pitchFamily="18" charset="0"/>
              </a:rPr>
              <a:t>You are going to make a model headphone.</a:t>
            </a:r>
          </a:p>
          <a:p>
            <a:r>
              <a:rPr lang="en-GB" sz="3600" dirty="0">
                <a:latin typeface="Palatino Linotype" panose="02040502050505030304" pitchFamily="18" charset="0"/>
              </a:rPr>
              <a:t>You will investigate how the cone affects the frequency of sound  for your model headphone.</a:t>
            </a:r>
            <a:endParaRPr lang="en-GB" sz="7300" dirty="0">
              <a:latin typeface="Palatino Linotype" panose="02040502050505030304" pitchFamily="18" charset="0"/>
            </a:endParaRPr>
          </a:p>
        </p:txBody>
      </p:sp>
      <p:pic>
        <p:nvPicPr>
          <p:cNvPr id="7" name="Picture 6"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15985" y="5291138"/>
            <a:ext cx="2837815" cy="885825"/>
          </a:xfrm>
          <a:prstGeom prst="rect">
            <a:avLst/>
          </a:prstGeom>
          <a:noFill/>
          <a:ln>
            <a:noFill/>
          </a:ln>
        </p:spPr>
      </p:pic>
    </p:spTree>
    <p:extLst>
      <p:ext uri="{BB962C8B-B14F-4D97-AF65-F5344CB8AC3E}">
        <p14:creationId xmlns:p14="http://schemas.microsoft.com/office/powerpoint/2010/main" val="3266241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969" y="110914"/>
            <a:ext cx="10515600" cy="1325563"/>
          </a:xfrm>
        </p:spPr>
        <p:txBody>
          <a:bodyPr/>
          <a:lstStyle/>
          <a:p>
            <a:r>
              <a:rPr lang="en-GB" u="sng" dirty="0">
                <a:latin typeface="Palatino Linotype" panose="02040502050505030304" pitchFamily="18" charset="0"/>
              </a:rPr>
              <a:t>The motor effect</a:t>
            </a:r>
          </a:p>
        </p:txBody>
      </p:sp>
      <p:sp>
        <p:nvSpPr>
          <p:cNvPr id="3" name="Content Placeholder 2"/>
          <p:cNvSpPr>
            <a:spLocks noGrp="1"/>
          </p:cNvSpPr>
          <p:nvPr>
            <p:ph idx="1"/>
          </p:nvPr>
        </p:nvSpPr>
        <p:spPr>
          <a:xfrm>
            <a:off x="838200" y="1825624"/>
            <a:ext cx="6130636" cy="4727575"/>
          </a:xfrm>
        </p:spPr>
        <p:txBody>
          <a:bodyPr>
            <a:normAutofit lnSpcReduction="10000"/>
          </a:bodyPr>
          <a:lstStyle/>
          <a:p>
            <a:r>
              <a:rPr lang="en-GB" dirty="0" smtClean="0">
                <a:latin typeface="Palatino Linotype" panose="02040502050505030304" pitchFamily="18" charset="0"/>
              </a:rPr>
              <a:t>All electrical appliances contain an electric motor.  This works because there is a force that acts on the wire in a magnetic field, when a current is passed through the wire.  This is the </a:t>
            </a:r>
            <a:r>
              <a:rPr lang="en-GB" b="1" dirty="0" smtClean="0">
                <a:latin typeface="Palatino Linotype" panose="02040502050505030304" pitchFamily="18" charset="0"/>
              </a:rPr>
              <a:t>motor effect</a:t>
            </a:r>
          </a:p>
          <a:p>
            <a:endParaRPr lang="en-GB" dirty="0">
              <a:latin typeface="Palatino Linotype" panose="02040502050505030304" pitchFamily="18" charset="0"/>
            </a:endParaRPr>
          </a:p>
          <a:p>
            <a:r>
              <a:rPr lang="en-GB" dirty="0" smtClean="0">
                <a:latin typeface="Palatino Linotype" panose="02040502050505030304" pitchFamily="18" charset="0"/>
                <a:hlinkClick r:id="rId3"/>
              </a:rPr>
              <a:t>Simple motor effect</a:t>
            </a:r>
            <a:endParaRPr lang="en-GB" dirty="0" smtClean="0">
              <a:latin typeface="Palatino Linotype" panose="02040502050505030304" pitchFamily="18" charset="0"/>
            </a:endParaRPr>
          </a:p>
          <a:p>
            <a:endParaRPr lang="en-GB" dirty="0">
              <a:latin typeface="Palatino Linotype" panose="02040502050505030304" pitchFamily="18" charset="0"/>
            </a:endParaRPr>
          </a:p>
          <a:p>
            <a:r>
              <a:rPr lang="en-GB" dirty="0">
                <a:latin typeface="Palatino Linotype" panose="02040502050505030304" pitchFamily="18" charset="0"/>
              </a:rPr>
              <a:t>How would this work in a loudspeaker </a:t>
            </a:r>
            <a:r>
              <a:rPr lang="en-GB" dirty="0" smtClean="0">
                <a:latin typeface="Palatino Linotype" panose="02040502050505030304" pitchFamily="18" charset="0"/>
              </a:rPr>
              <a:t>or </a:t>
            </a:r>
            <a:r>
              <a:rPr lang="en-GB" dirty="0">
                <a:latin typeface="Palatino Linotype" panose="02040502050505030304" pitchFamily="18" charset="0"/>
              </a:rPr>
              <a:t>headphones?</a:t>
            </a:r>
          </a:p>
          <a:p>
            <a:endParaRPr lang="en-GB" dirty="0"/>
          </a:p>
          <a:p>
            <a:pPr marL="0" indent="0">
              <a:buNone/>
            </a:pPr>
            <a:endParaRPr lang="en-GB" dirty="0"/>
          </a:p>
        </p:txBody>
      </p:sp>
      <p:pic>
        <p:nvPicPr>
          <p:cNvPr id="4" name="Picture 3"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4260" y="110914"/>
            <a:ext cx="2837815" cy="885825"/>
          </a:xfrm>
          <a:prstGeom prst="rect">
            <a:avLst/>
          </a:prstGeom>
          <a:noFill/>
          <a:ln>
            <a:noFill/>
          </a:ln>
        </p:spPr>
      </p:pic>
    </p:spTree>
    <p:extLst>
      <p:ext uri="{BB962C8B-B14F-4D97-AF65-F5344CB8AC3E}">
        <p14:creationId xmlns:p14="http://schemas.microsoft.com/office/powerpoint/2010/main" val="356880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296D95A408D9408E6A80A3FFEA4EF8" ma:contentTypeVersion="0" ma:contentTypeDescription="Create a new document." ma:contentTypeScope="" ma:versionID="52c49f458eec32f1b99896034d9e0ca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86E618-2708-451E-9DE0-024F95A25F13}">
  <ds:schemaRefs>
    <ds:schemaRef ds:uri="http://schemas.microsoft.com/office/2006/documentManagement/types"/>
    <ds:schemaRef ds:uri="http://www.w3.org/XML/1998/namespace"/>
    <ds:schemaRef ds:uri="http://schemas.microsoft.com/office/2006/metadata/properties"/>
    <ds:schemaRef ds:uri="http://purl.org/dc/terms/"/>
    <ds:schemaRef ds:uri="http://purl.org/dc/elements/1.1/"/>
    <ds:schemaRef ds:uri="http://schemas.openxmlformats.org/package/2006/metadata/core-propertie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817F9B6C-AF66-4BA0-86D1-3FCE7EC8B1DF}">
  <ds:schemaRefs>
    <ds:schemaRef ds:uri="http://schemas.microsoft.com/sharepoint/v3/contenttype/forms"/>
  </ds:schemaRefs>
</ds:datastoreItem>
</file>

<file path=customXml/itemProps3.xml><?xml version="1.0" encoding="utf-8"?>
<ds:datastoreItem xmlns:ds="http://schemas.openxmlformats.org/officeDocument/2006/customXml" ds:itemID="{3C27E485-EA1E-403D-B090-0C72B422EC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960</TotalTime>
  <Words>494</Words>
  <Application>Microsoft Office PowerPoint</Application>
  <PresentationFormat>Widescreen</PresentationFormat>
  <Paragraphs>35</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Palatino Linotype</vt:lpstr>
      <vt:lpstr>Times New Roman</vt:lpstr>
      <vt:lpstr>Office Theme</vt:lpstr>
      <vt:lpstr>  Designing Future Sound</vt:lpstr>
      <vt:lpstr>PowerPoint Presentation</vt:lpstr>
      <vt:lpstr>Path to acoustic engineering</vt:lpstr>
      <vt:lpstr>Designing Headphones</vt:lpstr>
      <vt:lpstr>Testing your own headphones</vt:lpstr>
      <vt:lpstr>Making a model headphone</vt:lpstr>
      <vt:lpstr>The motor effect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Electromagnets and the motor effect</dc:title>
  <dc:creator>Manpreet Chaggar</dc:creator>
  <cp:lastModifiedBy>Tuula Keinonen</cp:lastModifiedBy>
  <cp:revision>42</cp:revision>
  <cp:lastPrinted>2016-11-24T17:49:39Z</cp:lastPrinted>
  <dcterms:created xsi:type="dcterms:W3CDTF">2016-11-23T10:27:44Z</dcterms:created>
  <dcterms:modified xsi:type="dcterms:W3CDTF">2018-12-28T14:22:48Z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0x01010000296D95A408D9408E6A80A3FFEA4EF8</vt:lpwstr>
  </property>
</Properties>
</file>