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2" r:id="rId5"/>
  </p:sldMasterIdLst>
  <p:notesMasterIdLst>
    <p:notesMasterId r:id="rId16"/>
  </p:notesMasterIdLst>
  <p:sldIdLst>
    <p:sldId id="307" r:id="rId6"/>
    <p:sldId id="260" r:id="rId7"/>
    <p:sldId id="269" r:id="rId8"/>
    <p:sldId id="267" r:id="rId9"/>
    <p:sldId id="261" r:id="rId10"/>
    <p:sldId id="277" r:id="rId11"/>
    <p:sldId id="305" r:id="rId12"/>
    <p:sldId id="304" r:id="rId13"/>
    <p:sldId id="282" r:id="rId14"/>
    <p:sldId id="28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irini" initials="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100" autoAdjust="0"/>
  </p:normalViewPr>
  <p:slideViewPr>
    <p:cSldViewPr>
      <p:cViewPr varScale="1">
        <p:scale>
          <a:sx n="62" d="100"/>
          <a:sy n="62" d="100"/>
        </p:scale>
        <p:origin x="1402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3347A2-2D89-44F8-BA65-4D62B9EC0701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9B1302-B269-43E0-9045-E4E8C1171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634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aviation-academy.com/spoudes/michanikos-aeroskafon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B1302-B269-43E0-9045-E4E8C117134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966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B1302-B269-43E0-9045-E4E8C117134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4676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http://www.boeing.com/careers/career-areas/</a:t>
            </a:r>
          </a:p>
          <a:p>
            <a:r>
              <a:rPr lang="en-US" dirty="0"/>
              <a:t>https://www.nasa.gov/centers/langley/news/factsheets/FS-2001-09-68-LaRC.html</a:t>
            </a:r>
          </a:p>
          <a:p>
            <a:r>
              <a:rPr lang="en-US" dirty="0"/>
              <a:t>https://www.youtube.com/watch?v=STYw2OTOveY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B1302-B269-43E0-9045-E4E8C117134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5266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Http://www.sciencebuddies.org/science-engineering-careers/engineering/aerospace-engineer</a:t>
            </a:r>
            <a:r>
              <a:rPr lang="el-GR" dirty="0"/>
              <a:t>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http://science-girl-thing.eu/el/jobs/mihanikos-aerodiastimikis</a:t>
            </a:r>
          </a:p>
          <a:p>
            <a:r>
              <a:rPr lang="en-US" sz="1200" dirty="0">
                <a:hlinkClick r:id="rId3"/>
              </a:rPr>
              <a:t>http://aviation-academy.com/spoudes/michanikos-aeroskafon/</a:t>
            </a:r>
            <a:r>
              <a:rPr lang="el-GR" sz="1200" dirty="0"/>
              <a:t>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B1302-B269-43E0-9045-E4E8C117134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9379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Parameters of the mini-plane must be given by</a:t>
            </a:r>
            <a:r>
              <a:rPr lang="en-US" baseline="0" dirty="0"/>
              <a:t> the teacher (according to the learning objectives) 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B1302-B269-43E0-9045-E4E8C117134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59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783DF-9B20-4EAB-AA2A-188406F13692}" type="datetime1">
              <a:rPr lang="en-US" smtClean="0"/>
              <a:t>12/28/2018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61B41-8AEF-4F37-ACEA-895E519CAA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B5F2-59BC-4BD7-AB4A-CFDFC22F940A}" type="datetime1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61B41-8AEF-4F37-ACEA-895E519CAA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B4E33-52FA-49DD-8EEB-5BC21A51571B}" type="datetime1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61B41-8AEF-4F37-ACEA-895E519CAA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783DF-9B20-4EAB-AA2A-188406F13692}" type="datetime1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61B41-8AEF-4F37-ACEA-895E519CAA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1811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02021-B99E-4A43-9493-CDEE84B30720}" type="datetime1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61B41-8AEF-4F37-ACEA-895E519CAA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7161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E9B2C-253F-451F-A638-4A83BA6EA151}" type="datetime1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61B41-8AEF-4F37-ACEA-895E519CAA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5521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9406D-E0AB-4E8E-92D4-D3C2D1010B16}" type="datetime1">
              <a:rPr lang="en-US" smtClean="0"/>
              <a:t>12/28/2018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61B41-8AEF-4F37-ACEA-895E519CAA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6328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9D6C7-DA29-4136-8A77-A7F2745A420C}" type="datetime1">
              <a:rPr lang="en-US" smtClean="0"/>
              <a:t>12/28/2018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61B41-8AEF-4F37-ACEA-895E519CAA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5132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AA77-F44B-432F-B882-11DB552CE6AE}" type="datetime1">
              <a:rPr lang="en-US" smtClean="0"/>
              <a:t>12/28/2018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61B41-8AEF-4F37-ACEA-895E519CAA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4237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6FDA8-C11C-41EC-998C-8A32C9192338}" type="datetime1">
              <a:rPr lang="en-US" smtClean="0"/>
              <a:t>12/28/2018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61B41-8AEF-4F37-ACEA-895E519CAA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2485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F3042-62C6-448D-88E2-2FB9689F7D5F}" type="datetime1">
              <a:rPr lang="en-US" smtClean="0"/>
              <a:t>12/28/2018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61B41-8AEF-4F37-ACEA-895E519CAA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535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02021-B99E-4A43-9493-CDEE84B30720}" type="datetime1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61B41-8AEF-4F37-ACEA-895E519CAA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83AB1-0809-408F-BB30-9FA5FFDD6D04}" type="datetime1">
              <a:rPr lang="en-US" smtClean="0"/>
              <a:t>12/28/2018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61B41-8AEF-4F37-ACEA-895E519CAA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6776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B5F2-59BC-4BD7-AB4A-CFDFC22F940A}" type="datetime1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61B41-8AEF-4F37-ACEA-895E519CAA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1952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B4E33-52FA-49DD-8EEB-5BC21A51571B}" type="datetime1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61B41-8AEF-4F37-ACEA-895E519CAA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300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E9B2C-253F-451F-A638-4A83BA6EA151}" type="datetime1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61B41-8AEF-4F37-ACEA-895E519CAA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9406D-E0AB-4E8E-92D4-D3C2D1010B16}" type="datetime1">
              <a:rPr lang="en-US" smtClean="0"/>
              <a:t>12/28/2018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61B41-8AEF-4F37-ACEA-895E519CAA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9D6C7-DA29-4136-8A77-A7F2745A420C}" type="datetime1">
              <a:rPr lang="en-US" smtClean="0"/>
              <a:t>12/28/2018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61B41-8AEF-4F37-ACEA-895E519CAA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AA77-F44B-432F-B882-11DB552CE6AE}" type="datetime1">
              <a:rPr lang="en-US" smtClean="0"/>
              <a:t>12/28/2018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61B41-8AEF-4F37-ACEA-895E519CAA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6FDA8-C11C-41EC-998C-8A32C9192338}" type="datetime1">
              <a:rPr lang="en-US" smtClean="0"/>
              <a:t>12/28/2018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61B41-8AEF-4F37-ACEA-895E519CAA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F3042-62C6-448D-88E2-2FB9689F7D5F}" type="datetime1">
              <a:rPr lang="en-US" smtClean="0"/>
              <a:t>12/28/2018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61B41-8AEF-4F37-ACEA-895E519CAA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83AB1-0809-408F-BB30-9FA5FFDD6D04}" type="datetime1">
              <a:rPr lang="en-US" smtClean="0"/>
              <a:t>12/28/2018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61B41-8AEF-4F37-ACEA-895E519CAAF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838E0A0-E6C5-4468-9346-10F4D0477EC1}" type="datetime1">
              <a:rPr lang="en-US" smtClean="0"/>
              <a:t>12/28/2018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1F61B41-8AEF-4F37-ACEA-895E519CAAF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38E0A0-E6C5-4468-9346-10F4D0477EC1}" type="datetime1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61B41-8AEF-4F37-ACEA-895E519CAA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066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oeing.com/careers/career-areas/electronic-and-electrical-engineering.page" TargetMode="Externa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5984" y="799660"/>
            <a:ext cx="6858000" cy="1790700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>
                <a:latin typeface="Palatino Linotype" panose="02040502050505030304" pitchFamily="18" charset="0"/>
              </a:rPr>
              <a:t>Fly if you can</a:t>
            </a:r>
            <a:endParaRPr lang="fi-FI" dirty="0">
              <a:latin typeface="Palatino Linotype" panose="02040502050505030304" pitchFamily="18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438203" y="4937786"/>
            <a:ext cx="6372257" cy="828455"/>
            <a:chOff x="47268" y="3712933"/>
            <a:chExt cx="8496342" cy="1104606"/>
          </a:xfrm>
        </p:grpSpPr>
        <p:pic>
          <p:nvPicPr>
            <p:cNvPr id="4" name="Picture 3" descr="http://europa.eu/about-eu/basic-information/symbols/images/flag_yellow_high.jpg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68" y="3712933"/>
              <a:ext cx="1644412" cy="104388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" name="Text Box 2"/>
            <p:cNvSpPr txBox="1">
              <a:spLocks noChangeArrowheads="1"/>
            </p:cNvSpPr>
            <p:nvPr/>
          </p:nvSpPr>
          <p:spPr bwMode="auto">
            <a:xfrm>
              <a:off x="1691680" y="3712933"/>
              <a:ext cx="4657725" cy="4210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68580" tIns="34290" rIns="68580" bIns="34290" anchor="t" anchorCtr="0">
              <a:noAutofit/>
            </a:bodyPr>
            <a:lstStyle/>
            <a:p>
              <a:pPr marL="342900" algn="ctr">
                <a:lnSpc>
                  <a:spcPct val="115000"/>
                </a:lnSpc>
                <a:spcAft>
                  <a:spcPts val="750"/>
                </a:spcAft>
              </a:pPr>
              <a:r>
                <a:rPr lang="en-US" sz="12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This project has received funding from the </a:t>
              </a:r>
              <a:r>
                <a:rPr lang="en-US" sz="1200" i="1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European Union’s Horizon 2020 research and innovation </a:t>
              </a:r>
              <a:r>
                <a:rPr lang="en-US" sz="1200" i="1" dirty="0" err="1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programme</a:t>
              </a:r>
              <a:r>
                <a:rPr lang="en-US" sz="1200" i="1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2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under grant agreement No 665100</a:t>
              </a:r>
              <a:r>
                <a:rPr lang="en-US" sz="75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.</a:t>
              </a:r>
              <a:endParaRPr lang="fi-FI" sz="825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15000"/>
                </a:lnSpc>
                <a:spcAft>
                  <a:spcPts val="750"/>
                </a:spcAft>
              </a:pPr>
              <a:r>
                <a:rPr lang="en-US" sz="825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fi-FI" sz="825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39698" y="3712933"/>
              <a:ext cx="1703912" cy="1104606"/>
            </a:xfrm>
            <a:prstGeom prst="rect">
              <a:avLst/>
            </a:prstGeom>
          </p:spPr>
        </p:pic>
      </p:grpSp>
      <p:sp>
        <p:nvSpPr>
          <p:cNvPr id="16" name="Frame 15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857250 w 12192000"/>
              <a:gd name="connsiteY5" fmla="*/ 857250 h 6858000"/>
              <a:gd name="connsiteX6" fmla="*/ 857250 w 12192000"/>
              <a:gd name="connsiteY6" fmla="*/ 6000750 h 6858000"/>
              <a:gd name="connsiteX7" fmla="*/ 11334750 w 12192000"/>
              <a:gd name="connsiteY7" fmla="*/ 6000750 h 6858000"/>
              <a:gd name="connsiteX8" fmla="*/ 11334750 w 12192000"/>
              <a:gd name="connsiteY8" fmla="*/ 857250 h 6858000"/>
              <a:gd name="connsiteX9" fmla="*/ 857250 w 12192000"/>
              <a:gd name="connsiteY9" fmla="*/ 85725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480060 w 12192000"/>
              <a:gd name="connsiteY5" fmla="*/ 457200 h 6858000"/>
              <a:gd name="connsiteX6" fmla="*/ 857250 w 12192000"/>
              <a:gd name="connsiteY6" fmla="*/ 6000750 h 6858000"/>
              <a:gd name="connsiteX7" fmla="*/ 11334750 w 12192000"/>
              <a:gd name="connsiteY7" fmla="*/ 6000750 h 6858000"/>
              <a:gd name="connsiteX8" fmla="*/ 11334750 w 12192000"/>
              <a:gd name="connsiteY8" fmla="*/ 857250 h 6858000"/>
              <a:gd name="connsiteX9" fmla="*/ 480060 w 12192000"/>
              <a:gd name="connsiteY9" fmla="*/ 45720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480060 w 12192000"/>
              <a:gd name="connsiteY5" fmla="*/ 457200 h 6858000"/>
              <a:gd name="connsiteX6" fmla="*/ 857250 w 12192000"/>
              <a:gd name="connsiteY6" fmla="*/ 6000750 h 6858000"/>
              <a:gd name="connsiteX7" fmla="*/ 11631930 w 12192000"/>
              <a:gd name="connsiteY7" fmla="*/ 6457950 h 6858000"/>
              <a:gd name="connsiteX8" fmla="*/ 11334750 w 12192000"/>
              <a:gd name="connsiteY8" fmla="*/ 857250 h 6858000"/>
              <a:gd name="connsiteX9" fmla="*/ 480060 w 12192000"/>
              <a:gd name="connsiteY9" fmla="*/ 45720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480060 w 12192000"/>
              <a:gd name="connsiteY5" fmla="*/ 457200 h 6858000"/>
              <a:gd name="connsiteX6" fmla="*/ 857250 w 12192000"/>
              <a:gd name="connsiteY6" fmla="*/ 6000750 h 6858000"/>
              <a:gd name="connsiteX7" fmla="*/ 11620500 w 12192000"/>
              <a:gd name="connsiteY7" fmla="*/ 6343650 h 6858000"/>
              <a:gd name="connsiteX8" fmla="*/ 11334750 w 12192000"/>
              <a:gd name="connsiteY8" fmla="*/ 857250 h 6858000"/>
              <a:gd name="connsiteX9" fmla="*/ 480060 w 12192000"/>
              <a:gd name="connsiteY9" fmla="*/ 4572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480060" y="457200"/>
                </a:moveTo>
                <a:lnTo>
                  <a:pt x="857250" y="6000750"/>
                </a:lnTo>
                <a:lnTo>
                  <a:pt x="11620500" y="6343650"/>
                </a:lnTo>
                <a:lnTo>
                  <a:pt x="11334750" y="857250"/>
                </a:lnTo>
                <a:lnTo>
                  <a:pt x="480060" y="457200"/>
                </a:lnTo>
                <a:close/>
              </a:path>
            </a:pathLst>
          </a:cu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350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984" y="1020313"/>
            <a:ext cx="1981201" cy="720080"/>
          </a:xfrm>
          <a:prstGeom prst="rect">
            <a:avLst/>
          </a:prstGeom>
        </p:spPr>
      </p:pic>
      <p:pic>
        <p:nvPicPr>
          <p:cNvPr id="9" name="Picture 2" descr="Image result for αεροπλάνου  καύσιμα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602717"/>
            <a:ext cx="3763550" cy="2042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8100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latin typeface="Palatino Linotype" panose="02040502050505030304" pitchFamily="18" charset="0"/>
              </a:rPr>
              <a:t>You are invited to take part in this competition. </a:t>
            </a:r>
            <a:endParaRPr lang="el-GR" sz="3200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endParaRPr lang="el-GR" sz="3200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r>
              <a:rPr lang="en-US" sz="3200" dirty="0">
                <a:solidFill>
                  <a:srgbClr val="0070C0"/>
                </a:solidFill>
                <a:latin typeface="Palatino Linotype" panose="02040502050505030304" pitchFamily="18" charset="0"/>
              </a:rPr>
              <a:t>As aeronautical and aircraft engineers, what do you need to find out so you can design and build the mini-plane?</a:t>
            </a: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0350" y="6468745"/>
            <a:ext cx="1263650" cy="389255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4485" y="6451600"/>
            <a:ext cx="1287145" cy="4019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4527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newspaper backgroun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172"/>
          <a:stretch/>
        </p:blipFill>
        <p:spPr bwMode="auto">
          <a:xfrm rot="21068489">
            <a:off x="1418827" y="434721"/>
            <a:ext cx="6105525" cy="5488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1828800" y="1828800"/>
            <a:ext cx="5029200" cy="15240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latin typeface="Palatino Linotype" panose="02040502050505030304" pitchFamily="18" charset="0"/>
              </a:rPr>
              <a:t>An “</a:t>
            </a:r>
            <a:r>
              <a:rPr lang="en-US" sz="2400" i="1" dirty="0">
                <a:latin typeface="Palatino Linotype" panose="02040502050505030304" pitchFamily="18" charset="0"/>
              </a:rPr>
              <a:t>Easy fly</a:t>
            </a:r>
            <a:r>
              <a:rPr lang="en-US" sz="2400" dirty="0">
                <a:latin typeface="Palatino Linotype" panose="02040502050505030304" pitchFamily="18" charset="0"/>
              </a:rPr>
              <a:t>”</a:t>
            </a:r>
            <a:r>
              <a:rPr lang="el-GR" sz="2400" dirty="0">
                <a:latin typeface="Palatino Linotype" panose="02040502050505030304" pitchFamily="18" charset="0"/>
              </a:rPr>
              <a:t> </a:t>
            </a:r>
            <a:r>
              <a:rPr lang="en-US" sz="2400" dirty="0">
                <a:latin typeface="Palatino Linotype" panose="02040502050505030304" pitchFamily="18" charset="0"/>
              </a:rPr>
              <a:t>flight from Cyprus to London aborted take-off on Monday morning due to a technical problem. 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676400" y="884238"/>
            <a:ext cx="5334000" cy="79216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Palatino Linotype" panose="02040502050505030304" pitchFamily="18" charset="0"/>
              </a:rPr>
              <a:t>Force landing!</a:t>
            </a:r>
            <a:endParaRPr lang="en-US" dirty="0">
              <a:latin typeface="Palatino Linotype" panose="02040502050505030304" pitchFamily="18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300" y="6468745"/>
            <a:ext cx="1263650" cy="389255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5435" y="6451600"/>
            <a:ext cx="1287145" cy="4019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048172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30352"/>
            <a:ext cx="8610600" cy="4187952"/>
          </a:xfrm>
        </p:spPr>
        <p:txBody>
          <a:bodyPr/>
          <a:lstStyle/>
          <a:p>
            <a:pPr marL="0" indent="0">
              <a:buNone/>
            </a:pPr>
            <a:endParaRPr lang="el-GR" sz="3600" b="1" dirty="0">
              <a:solidFill>
                <a:schemeClr val="accent1"/>
              </a:solidFill>
            </a:endParaRPr>
          </a:p>
          <a:p>
            <a:pPr marL="0" indent="0" algn="ctr">
              <a:buNone/>
            </a:pPr>
            <a:r>
              <a:rPr lang="en-US" sz="3200" b="1" dirty="0">
                <a:solidFill>
                  <a:schemeClr val="accent1"/>
                </a:solidFill>
                <a:latin typeface="Palatino Linotype" panose="02040502050505030304" pitchFamily="18" charset="0"/>
              </a:rPr>
              <a:t>Why is taking-of </a:t>
            </a:r>
          </a:p>
          <a:p>
            <a:pPr marL="0" indent="0" algn="ctr">
              <a:buNone/>
            </a:pPr>
            <a:r>
              <a:rPr lang="en-US" sz="3200" b="1" dirty="0">
                <a:solidFill>
                  <a:schemeClr val="accent1"/>
                </a:solidFill>
                <a:latin typeface="Palatino Linotype" panose="02040502050505030304" pitchFamily="18" charset="0"/>
              </a:rPr>
              <a:t>considered dangerous? </a:t>
            </a:r>
            <a:endParaRPr lang="el-GR" sz="3200" b="1" dirty="0">
              <a:solidFill>
                <a:schemeClr val="accent1"/>
              </a:solidFill>
              <a:latin typeface="Palatino Linotype" panose="02040502050505030304" pitchFamily="18" charset="0"/>
            </a:endParaRPr>
          </a:p>
          <a:p>
            <a:endParaRPr lang="en-US" dirty="0"/>
          </a:p>
        </p:txBody>
      </p:sp>
      <p:pic>
        <p:nvPicPr>
          <p:cNvPr id="7170" name="Picture 2" descr="Related image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0" t="27936" b="18413"/>
          <a:stretch/>
        </p:blipFill>
        <p:spPr bwMode="auto">
          <a:xfrm>
            <a:off x="1828800" y="2590800"/>
            <a:ext cx="5649329" cy="2452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0350" y="6454230"/>
            <a:ext cx="1263650" cy="389255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4485" y="6437085"/>
            <a:ext cx="1287145" cy="4019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26689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 descr="Image result for airplane passenger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171" y="2506662"/>
            <a:ext cx="4038268" cy="2217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Palatino Linotype" panose="02040502050505030304" pitchFamily="18" charset="0"/>
              </a:rPr>
              <a:t>During takeoff the aircraft is too heavy (passengers, luggage, full fuel tanks). </a:t>
            </a:r>
          </a:p>
          <a:p>
            <a:endParaRPr lang="en-US" sz="2400" dirty="0">
              <a:latin typeface="Palatino Linotype" panose="02040502050505030304" pitchFamily="18" charset="0"/>
            </a:endParaRPr>
          </a:p>
          <a:p>
            <a:r>
              <a:rPr lang="en-US" sz="2400" dirty="0">
                <a:latin typeface="Palatino Linotype" panose="02040502050505030304" pitchFamily="18" charset="0"/>
              </a:rPr>
              <a:t>Engines work to the fullest and have very strong pressures</a:t>
            </a:r>
          </a:p>
          <a:p>
            <a:endParaRPr lang="el-GR" dirty="0"/>
          </a:p>
          <a:p>
            <a:pPr marL="514350" indent="-514350">
              <a:buFont typeface="+mj-lt"/>
              <a:buAutoNum type="arabicPeriod"/>
            </a:pPr>
            <a:endParaRPr lang="el-GR" dirty="0"/>
          </a:p>
          <a:p>
            <a:endParaRPr lang="en-US" dirty="0"/>
          </a:p>
        </p:txBody>
      </p:sp>
      <p:pic>
        <p:nvPicPr>
          <p:cNvPr id="4098" name="Picture 2" descr="Image result for aviation fue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70743"/>
            <a:ext cx="4705960" cy="2643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Image result for airplane luggag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4419600"/>
            <a:ext cx="46736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0350" y="6468745"/>
            <a:ext cx="1263650" cy="389255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4485" y="6451600"/>
            <a:ext cx="1287145" cy="4019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85704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183880" cy="62484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alatino Linotype" panose="02040502050505030304" pitchFamily="18" charset="0"/>
              </a:rPr>
              <a:t>Aeronautical engineering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183880" cy="4187952"/>
          </a:xfrm>
        </p:spPr>
        <p:txBody>
          <a:bodyPr>
            <a:normAutofit/>
          </a:bodyPr>
          <a:lstStyle/>
          <a:p>
            <a:pPr fontAlgn="base"/>
            <a:endParaRPr lang="en-US" b="1" dirty="0">
              <a:hlinkClick r:id="rId3"/>
            </a:endParaRPr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600200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dirty="0">
                <a:latin typeface="Palatino Linotype" panose="02040502050505030304" pitchFamily="18" charset="0"/>
              </a:rPr>
              <a:t>Brach of engineering</a:t>
            </a:r>
          </a:p>
          <a:p>
            <a:r>
              <a:rPr lang="en-US" dirty="0">
                <a:latin typeface="Palatino Linotype" panose="02040502050505030304" pitchFamily="18" charset="0"/>
              </a:rPr>
              <a:t>Aeronautical and aerospace engineers </a:t>
            </a:r>
          </a:p>
        </p:txBody>
      </p:sp>
      <p:pic>
        <p:nvPicPr>
          <p:cNvPr id="4098" name="Picture 2" descr="Image result for διαστημόπλοιο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200400"/>
            <a:ext cx="1904561" cy="2881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Image result for aircraft engine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635592"/>
            <a:ext cx="4110556" cy="277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0350" y="6485572"/>
            <a:ext cx="1263650" cy="389255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4485" y="6468427"/>
            <a:ext cx="1287145" cy="4019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519053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599"/>
            <a:ext cx="8183880" cy="724079"/>
          </a:xfrm>
        </p:spPr>
        <p:txBody>
          <a:bodyPr>
            <a:noAutofit/>
          </a:bodyPr>
          <a:lstStyle/>
          <a:p>
            <a:r>
              <a:rPr lang="en-US" sz="2400" dirty="0">
                <a:latin typeface="Palatino Linotype" panose="02040502050505030304" pitchFamily="18" charset="0"/>
              </a:rPr>
              <a:t>As an </a:t>
            </a:r>
            <a:r>
              <a:rPr lang="en-US" sz="2400" dirty="0">
                <a:solidFill>
                  <a:schemeClr val="accent3">
                    <a:lumMod val="60000"/>
                    <a:lumOff val="40000"/>
                  </a:schemeClr>
                </a:solidFill>
                <a:latin typeface="Palatino Linotype" panose="02040502050505030304" pitchFamily="18" charset="0"/>
              </a:rPr>
              <a:t>aeronautical engineer</a:t>
            </a:r>
            <a:r>
              <a:rPr lang="el-GR" sz="2400" dirty="0">
                <a:latin typeface="Palatino Linotype" panose="02040502050505030304" pitchFamily="18" charset="0"/>
              </a:rPr>
              <a:t/>
            </a:r>
            <a:br>
              <a:rPr lang="el-GR" sz="2400" dirty="0">
                <a:latin typeface="Palatino Linotype" panose="02040502050505030304" pitchFamily="18" charset="0"/>
              </a:rPr>
            </a:br>
            <a:r>
              <a:rPr lang="en-US" sz="2400" dirty="0">
                <a:latin typeface="Palatino Linotype" panose="02040502050505030304" pitchFamily="18" charset="0"/>
              </a:rPr>
              <a:t>you can ...</a:t>
            </a:r>
            <a:r>
              <a:rPr lang="el-GR" sz="2400" dirty="0">
                <a:latin typeface="Palatino Linotype" panose="02040502050505030304" pitchFamily="18" charset="0"/>
              </a:rPr>
              <a:t> </a:t>
            </a:r>
            <a:endParaRPr lang="en-US" sz="2400" dirty="0">
              <a:latin typeface="Palatino Linotype" panose="0204050205050503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76250" y="1524000"/>
            <a:ext cx="470535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Palatino Linotype" panose="02040502050505030304" pitchFamily="18" charset="0"/>
              </a:rPr>
              <a:t>Design aircrafts or other flying vehicles (form, equipment and interior design)</a:t>
            </a:r>
            <a:endParaRPr lang="el-GR" sz="2000" dirty="0">
              <a:latin typeface="Palatino Linotype" panose="02040502050505030304" pitchFamily="18" charset="0"/>
            </a:endParaRPr>
          </a:p>
        </p:txBody>
      </p:sp>
      <p:pic>
        <p:nvPicPr>
          <p:cNvPr id="2050" name="Picture 2" descr="Image result for airplane desig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914400"/>
            <a:ext cx="2857500" cy="188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Related image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61"/>
          <a:stretch/>
        </p:blipFill>
        <p:spPr bwMode="auto">
          <a:xfrm>
            <a:off x="523875" y="2526002"/>
            <a:ext cx="1924050" cy="2313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447926" y="2667000"/>
            <a:ext cx="22373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4"/>
            <a:r>
              <a:rPr lang="en-US" sz="2000" dirty="0">
                <a:solidFill>
                  <a:schemeClr val="dk1"/>
                </a:solidFill>
                <a:latin typeface="Palatino Linotype" panose="02040502050505030304" pitchFamily="18" charset="0"/>
              </a:rPr>
              <a:t>Correct and / or modify the original designs after they have been tested in a laboratory.</a:t>
            </a:r>
            <a:endParaRPr lang="en-US" sz="2000" dirty="0">
              <a:latin typeface="Palatino Linotype" panose="0204050205050503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95825" y="4953000"/>
            <a:ext cx="44481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dk1"/>
                </a:solidFill>
                <a:latin typeface="Palatino Linotype" panose="02040502050505030304" pitchFamily="18" charset="0"/>
              </a:rPr>
              <a:t>Review the development and construction, repair or maintenance process of an aircraft.  </a:t>
            </a:r>
            <a:endParaRPr lang="en-US" sz="2000" dirty="0">
              <a:latin typeface="Palatino Linotype" panose="02040502050505030304" pitchFamily="18" charset="0"/>
            </a:endParaRPr>
          </a:p>
        </p:txBody>
      </p:sp>
      <p:pic>
        <p:nvPicPr>
          <p:cNvPr id="2058" name="Picture 10" descr="Related imag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5239" y="2945723"/>
            <a:ext cx="4458761" cy="1893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9875" y="6468745"/>
            <a:ext cx="1263650" cy="389255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4010" y="6451600"/>
            <a:ext cx="1287145" cy="4019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738613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9600" y="1542218"/>
            <a:ext cx="4572000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Palatino Linotype" panose="02040502050505030304" pitchFamily="18" charset="0"/>
              </a:rPr>
              <a:t>Control, maintain and repair parts of an aircraft as well as its electrical and electronic systems.</a:t>
            </a:r>
          </a:p>
          <a:p>
            <a:endParaRPr lang="en-US" dirty="0"/>
          </a:p>
          <a:p>
            <a:endParaRPr lang="en-US" dirty="0"/>
          </a:p>
          <a:p>
            <a:endParaRPr lang="el-G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dirty="0">
              <a:solidFill>
                <a:schemeClr val="dk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dk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dk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dk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dk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dk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dk1"/>
                </a:solidFill>
                <a:latin typeface="Palatino Linotype" panose="02040502050505030304" pitchFamily="18" charset="0"/>
              </a:rPr>
              <a:t>Collaborate with electrical engineers to check the aircraft’s electronic systems. </a:t>
            </a:r>
            <a:endParaRPr lang="en-US" sz="2000" dirty="0">
              <a:latin typeface="Palatino Linotype" panose="0204050205050503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76250" y="533400"/>
            <a:ext cx="8183880" cy="914400"/>
          </a:xfrm>
          <a:prstGeom prst="rect">
            <a:avLst/>
          </a:prstGeom>
        </p:spPr>
        <p:txBody>
          <a:bodyPr vert="horz" anchor="b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2400" dirty="0">
                <a:latin typeface="Palatino Linotype" panose="02040502050505030304" pitchFamily="18" charset="0"/>
              </a:rPr>
              <a:t>As an </a:t>
            </a:r>
            <a:r>
              <a:rPr lang="en-US" sz="2400" dirty="0">
                <a:solidFill>
                  <a:schemeClr val="accent4"/>
                </a:solidFill>
                <a:latin typeface="Palatino Linotype" panose="02040502050505030304" pitchFamily="18" charset="0"/>
              </a:rPr>
              <a:t>aircraft engineer</a:t>
            </a:r>
            <a:r>
              <a:rPr lang="el-GR" sz="2400" dirty="0">
                <a:latin typeface="Palatino Linotype" panose="02040502050505030304" pitchFamily="18" charset="0"/>
              </a:rPr>
              <a:t/>
            </a:r>
            <a:br>
              <a:rPr lang="el-GR" sz="2400" dirty="0">
                <a:latin typeface="Palatino Linotype" panose="02040502050505030304" pitchFamily="18" charset="0"/>
              </a:rPr>
            </a:br>
            <a:r>
              <a:rPr lang="en-US" sz="2400" dirty="0">
                <a:latin typeface="Palatino Linotype" panose="02040502050505030304" pitchFamily="18" charset="0"/>
              </a:rPr>
              <a:t>you can …</a:t>
            </a:r>
          </a:p>
        </p:txBody>
      </p:sp>
      <p:pic>
        <p:nvPicPr>
          <p:cNvPr id="1026" name="Picture 2" descr="Image result for εξαρτήματα ή τμήματα ενός αεροσκάφους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669" y="685800"/>
            <a:ext cx="3490936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aircraft engine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92" y="3005136"/>
            <a:ext cx="3721033" cy="1795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657600" y="3147536"/>
            <a:ext cx="5181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dk1"/>
                </a:solidFill>
                <a:latin typeface="Palatino Linotype" panose="02040502050505030304" pitchFamily="18" charset="0"/>
              </a:rPr>
              <a:t>Check the aircraft engines after completing a certain number of flight hours and assess the suitability of the aircraft.</a:t>
            </a:r>
            <a:endParaRPr lang="en-US" sz="2000" dirty="0">
              <a:latin typeface="Palatino Linotype" panose="02040502050505030304" pitchFamily="18" charset="0"/>
            </a:endParaRPr>
          </a:p>
        </p:txBody>
      </p:sp>
      <p:pic>
        <p:nvPicPr>
          <p:cNvPr id="1032" name="Picture 8" descr="Related image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50" b="7890"/>
          <a:stretch/>
        </p:blipFill>
        <p:spPr bwMode="auto">
          <a:xfrm>
            <a:off x="5486400" y="4708128"/>
            <a:ext cx="3022600" cy="1912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0350" y="6468745"/>
            <a:ext cx="1263650" cy="389255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4485" y="6451600"/>
            <a:ext cx="1287145" cy="4019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963621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502920" y="530352"/>
            <a:ext cx="8183880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l-G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1500076"/>
              </p:ext>
            </p:extLst>
          </p:nvPr>
        </p:nvGraphicFramePr>
        <p:xfrm>
          <a:off x="533400" y="1524000"/>
          <a:ext cx="4495800" cy="36817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95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5880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Palatino Linotype" panose="02040502050505030304" pitchFamily="18" charset="0"/>
                        </a:rPr>
                        <a:t>Necessary knowledge and skills: </a:t>
                      </a:r>
                      <a:endParaRPr lang="el-GR" sz="2000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073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Palatino Linotype" panose="02040502050505030304" pitchFamily="18" charset="0"/>
                        </a:rPr>
                        <a:t>Knowledge in physics, mathematics, </a:t>
                      </a:r>
                      <a:r>
                        <a:rPr kumimoji="0" lang="en-GB" sz="2000" b="0" i="0" kern="1200" dirty="0">
                          <a:solidFill>
                            <a:schemeClr val="dk1"/>
                          </a:solidFill>
                          <a:effectLst/>
                          <a:latin typeface="Palatino Linotype" panose="02040502050505030304" pitchFamily="18" charset="0"/>
                          <a:ea typeface="+mn-ea"/>
                          <a:cs typeface="+mn-cs"/>
                        </a:rPr>
                        <a:t>algebra, geometry, </a:t>
                      </a:r>
                      <a:r>
                        <a:rPr lang="en-US" sz="2000" dirty="0">
                          <a:latin typeface="Palatino Linotype" panose="02040502050505030304" pitchFamily="18" charset="0"/>
                        </a:rPr>
                        <a:t>engineering and design</a:t>
                      </a:r>
                      <a:endParaRPr lang="el-GR" sz="2000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Palatino Linotype" panose="02040502050505030304" pitchFamily="18" charset="0"/>
                        </a:rPr>
                        <a:t>Accuracy in design </a:t>
                      </a:r>
                      <a:r>
                        <a:rPr kumimoji="0" lang="en-GB" sz="2000" b="0" i="0" kern="1200" dirty="0">
                          <a:solidFill>
                            <a:schemeClr val="dk1"/>
                          </a:solidFill>
                          <a:effectLst/>
                          <a:latin typeface="Palatino Linotype" panose="02040502050505030304" pitchFamily="18" charset="0"/>
                          <a:ea typeface="+mn-ea"/>
                          <a:cs typeface="+mn-cs"/>
                        </a:rPr>
                        <a:t>and attention to detail</a:t>
                      </a:r>
                      <a:endParaRPr lang="el-GR" sz="2000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0" i="0" kern="1200" dirty="0">
                          <a:solidFill>
                            <a:schemeClr val="dk1"/>
                          </a:solidFill>
                          <a:effectLst/>
                          <a:latin typeface="Palatino Linotype" panose="02040502050505030304" pitchFamily="18" charset="0"/>
                          <a:ea typeface="+mn-ea"/>
                          <a:cs typeface="+mn-cs"/>
                        </a:rPr>
                        <a:t>Creativity, curiosity, sharing </a:t>
                      </a:r>
                      <a:r>
                        <a:rPr lang="en-US" sz="2000" baseline="0" dirty="0">
                          <a:latin typeface="Palatino Linotype" panose="02040502050505030304" pitchFamily="18" charset="0"/>
                        </a:rPr>
                        <a:t>new ideas and original designs </a:t>
                      </a:r>
                      <a:endParaRPr lang="el-GR" sz="2000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Palatino Linotype" panose="02040502050505030304" pitchFamily="18" charset="0"/>
                        </a:rPr>
                        <a:t>Visual spatial skills </a:t>
                      </a:r>
                      <a:endParaRPr lang="el-GR" sz="2000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3074" name="Picture 2" descr="Image result for Γνώσεις στη φυσική, στα μαθηματικά, στη μηχανολογία και στο σχέδιο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962400"/>
            <a:ext cx="353568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mage result for φυσική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1603" y="2126581"/>
            <a:ext cx="4072397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0350" y="6468745"/>
            <a:ext cx="1263650" cy="389255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4485" y="6451600"/>
            <a:ext cx="1287145" cy="4019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208652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153400" cy="685800"/>
          </a:xfrm>
        </p:spPr>
        <p:txBody>
          <a:bodyPr/>
          <a:lstStyle/>
          <a:p>
            <a:pPr algn="ctr"/>
            <a:r>
              <a:rPr lang="el-GR" dirty="0"/>
              <a:t>Διαγωνισμός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7648"/>
            <a:ext cx="8183880" cy="235915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i="1" dirty="0">
                <a:latin typeface="Palatino Linotype" panose="02040502050505030304" pitchFamily="18" charset="0"/>
              </a:rPr>
              <a:t>The American company Boeing, which designs, manufactures and sells airplanes, helicopters, missiles and satellites, announces the competition “</a:t>
            </a:r>
            <a:r>
              <a:rPr lang="en-US" sz="1800" b="1" i="1" dirty="0">
                <a:solidFill>
                  <a:srgbClr val="0070C0"/>
                </a:solidFill>
                <a:latin typeface="Palatino Linotype" panose="02040502050505030304" pitchFamily="18" charset="0"/>
              </a:rPr>
              <a:t>Fly if you can</a:t>
            </a:r>
            <a:r>
              <a:rPr lang="en-US" sz="1800" b="1" i="1" dirty="0">
                <a:latin typeface="Palatino Linotype" panose="02040502050505030304" pitchFamily="18" charset="0"/>
              </a:rPr>
              <a:t>”. </a:t>
            </a:r>
            <a:endParaRPr lang="el-GR" sz="1800" b="1" i="1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r>
              <a:rPr lang="en-US" sz="1800" i="1" dirty="0">
                <a:latin typeface="Palatino Linotype" panose="02040502050505030304" pitchFamily="18" charset="0"/>
              </a:rPr>
              <a:t>The competition is about designing and constructing a mini-plane and it is open to secondary school students from all over the world. The best mini-planes will be sent to Boeing headquarters for evaluation. The students who receive the three highest rankings will be awarded with a virtual tour at Boeing headquarters in Chicago! </a:t>
            </a:r>
            <a:endParaRPr lang="el-GR" sz="1800" i="1" dirty="0">
              <a:latin typeface="Palatino Linotype" panose="02040502050505030304" pitchFamily="18" charset="0"/>
            </a:endParaRPr>
          </a:p>
        </p:txBody>
      </p:sp>
      <p:sp>
        <p:nvSpPr>
          <p:cNvPr id="4" name="AutoShape 4" descr="Image result for boeing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220721"/>
            <a:ext cx="3381375" cy="839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0350" y="6468745"/>
            <a:ext cx="1263650" cy="389255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4485" y="6451600"/>
            <a:ext cx="1287145" cy="4019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545434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296D95A408D9408E6A80A3FFEA4EF8" ma:contentTypeVersion="0" ma:contentTypeDescription="Create a new document." ma:contentTypeScope="" ma:versionID="52c49f458eec32f1b99896034d9e0ca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EBA0C01-FB35-4CE5-9DE2-D0D59DB683D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1A5F91A-8F12-409E-9C21-0B12D72EC453}">
  <ds:schemaRefs>
    <ds:schemaRef ds:uri="http://purl.org/dc/dcmitype/"/>
    <ds:schemaRef ds:uri="http://schemas.microsoft.com/office/infopath/2007/PartnerControls"/>
    <ds:schemaRef ds:uri="http://www.w3.org/XML/1998/namespace"/>
    <ds:schemaRef ds:uri="http://purl.org/dc/elements/1.1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02D3C842-2CF1-4C16-8FEB-B682EDCB813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1669</TotalTime>
  <Words>385</Words>
  <Application>Microsoft Office PowerPoint</Application>
  <PresentationFormat>On-screen Show (4:3)</PresentationFormat>
  <Paragraphs>55</Paragraphs>
  <Slides>10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Calibri</vt:lpstr>
      <vt:lpstr>Calibri Light</vt:lpstr>
      <vt:lpstr>Palatino Linotype</vt:lpstr>
      <vt:lpstr>Times New Roman</vt:lpstr>
      <vt:lpstr>Verdana</vt:lpstr>
      <vt:lpstr>Wingdings 2</vt:lpstr>
      <vt:lpstr>Aspect</vt:lpstr>
      <vt:lpstr>Office Theme</vt:lpstr>
      <vt:lpstr>  Fly if you can</vt:lpstr>
      <vt:lpstr>PowerPoint Presentation</vt:lpstr>
      <vt:lpstr>PowerPoint Presentation</vt:lpstr>
      <vt:lpstr>PowerPoint Presentation</vt:lpstr>
      <vt:lpstr>Aeronautical engineering</vt:lpstr>
      <vt:lpstr>As an aeronautical engineer you can ... </vt:lpstr>
      <vt:lpstr>PowerPoint Presentation</vt:lpstr>
      <vt:lpstr>PowerPoint Presentation</vt:lpstr>
      <vt:lpstr>Διαγωνισμός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eirini</dc:creator>
  <cp:lastModifiedBy>Tuula Keinonen</cp:lastModifiedBy>
  <cp:revision>136</cp:revision>
  <dcterms:created xsi:type="dcterms:W3CDTF">2017-03-24T13:33:12Z</dcterms:created>
  <dcterms:modified xsi:type="dcterms:W3CDTF">2018-12-28T14:17:23Z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0x01010000296D95A408D9408E6A80A3FFEA4EF8</vt:lpwstr>
  </property>
</Properties>
</file>