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sldIdLst>
    <p:sldId id="266" r:id="rId5"/>
    <p:sldId id="256" r:id="rId6"/>
    <p:sldId id="257" r:id="rId7"/>
    <p:sldId id="264" r:id="rId8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1">
          <p15:clr>
            <a:srgbClr val="A4A3A4"/>
          </p15:clr>
        </p15:guide>
        <p15:guide id="2" pos="29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764" autoAdjust="0"/>
  </p:normalViewPr>
  <p:slideViewPr>
    <p:cSldViewPr snapToGrid="0" snapToObjects="1" showGuides="1">
      <p:cViewPr varScale="1">
        <p:scale>
          <a:sx n="55" d="100"/>
          <a:sy n="55" d="100"/>
        </p:scale>
        <p:origin x="1594" y="-197"/>
      </p:cViewPr>
      <p:guideLst>
        <p:guide orient="horz" pos="791"/>
        <p:guide pos="29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0CBAF-3333-0F46-91EC-327BBE2E65B2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BEF43-FC2F-464D-BEEB-D67BB5D762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409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Next </a:t>
            </a:r>
            <a:r>
              <a:rPr lang="de-DE" dirty="0" err="1" smtClean="0"/>
              <a:t>steps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BE4E5-564C-744E-B7D9-1A74E0711AF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163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73B8-D6F0-8D41-BDC8-6287852B009B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8C41-822D-EE47-AE81-76F28131F2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1165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73B8-D6F0-8D41-BDC8-6287852B009B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8C41-822D-EE47-AE81-76F28131F2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680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73B8-D6F0-8D41-BDC8-6287852B009B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8C41-822D-EE47-AE81-76F28131F2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108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73B8-D6F0-8D41-BDC8-6287852B009B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8C41-822D-EE47-AE81-76F28131F2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333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73B8-D6F0-8D41-BDC8-6287852B009B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8C41-822D-EE47-AE81-76F28131F2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3101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73B8-D6F0-8D41-BDC8-6287852B009B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8C41-822D-EE47-AE81-76F28131F2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139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73B8-D6F0-8D41-BDC8-6287852B009B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8C41-822D-EE47-AE81-76F28131F2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616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73B8-D6F0-8D41-BDC8-6287852B009B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8C41-822D-EE47-AE81-76F28131F2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07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73B8-D6F0-8D41-BDC8-6287852B009B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8C41-822D-EE47-AE81-76F28131F2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574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73B8-D6F0-8D41-BDC8-6287852B009B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8C41-822D-EE47-AE81-76F28131F2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5501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B73B8-D6F0-8D41-BDC8-6287852B009B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8C41-822D-EE47-AE81-76F28131F2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909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B73B8-D6F0-8D41-BDC8-6287852B009B}" type="datetimeFigureOut">
              <a:rPr lang="de-DE" smtClean="0"/>
              <a:t>28.12.2018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C8C41-822D-EE47-AE81-76F28131F28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9681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87494"/>
            <a:ext cx="6858000" cy="17907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sz="4900" b="1" dirty="0" smtClean="0">
                <a:latin typeface="Palatino Linotype" panose="02040502050505030304" pitchFamily="18" charset="0"/>
              </a:rPr>
              <a:t>Giant </a:t>
            </a:r>
            <a:r>
              <a:rPr lang="en-US" sz="4900" b="1" dirty="0">
                <a:latin typeface="Palatino Linotype" panose="02040502050505030304" pitchFamily="18" charset="0"/>
              </a:rPr>
              <a:t>dinosaurs</a:t>
            </a:r>
            <a:br>
              <a:rPr lang="en-US" sz="4900" b="1" dirty="0">
                <a:latin typeface="Palatino Linotype" panose="02040502050505030304" pitchFamily="18" charset="0"/>
              </a:rPr>
            </a:br>
            <a:endParaRPr lang="fi-FI" sz="4900" dirty="0">
              <a:latin typeface="Palatino Linotype" panose="0204050205050503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85871" y="4853728"/>
            <a:ext cx="6372257" cy="828455"/>
            <a:chOff x="47268" y="3712933"/>
            <a:chExt cx="8496342" cy="1104606"/>
          </a:xfrm>
        </p:grpSpPr>
        <p:pic>
          <p:nvPicPr>
            <p:cNvPr id="4" name="Picture 3" descr="http://europa.eu/about-eu/basic-information/symbols/images/flag_yellow_high.jpg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68" y="3712933"/>
              <a:ext cx="1644412" cy="1043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1691680" y="3712933"/>
              <a:ext cx="4657725" cy="421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 marL="342900"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This project has received funding from the 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European Union’s Horizon 2020 research and innovation </a:t>
              </a:r>
              <a:r>
                <a:rPr lang="en-US" sz="1200" i="1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programme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under grant agreement No 665100</a:t>
              </a:r>
              <a:r>
                <a:rPr lang="en-US" sz="75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825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9698" y="3712933"/>
              <a:ext cx="1703912" cy="1104606"/>
            </a:xfrm>
            <a:prstGeom prst="rect">
              <a:avLst/>
            </a:prstGeom>
          </p:spPr>
        </p:pic>
      </p:grpSp>
      <p:sp>
        <p:nvSpPr>
          <p:cNvPr id="16" name="Frame 15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857250 w 12192000"/>
              <a:gd name="connsiteY5" fmla="*/ 85725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857250 w 12192000"/>
              <a:gd name="connsiteY9" fmla="*/ 85725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31930 w 12192000"/>
              <a:gd name="connsiteY7" fmla="*/ 64579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20500 w 12192000"/>
              <a:gd name="connsiteY7" fmla="*/ 63436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480060" y="457200"/>
                </a:moveTo>
                <a:lnTo>
                  <a:pt x="857250" y="6000750"/>
                </a:lnTo>
                <a:lnTo>
                  <a:pt x="11620500" y="6343650"/>
                </a:lnTo>
                <a:lnTo>
                  <a:pt x="11334750" y="857250"/>
                </a:lnTo>
                <a:lnTo>
                  <a:pt x="480060" y="457200"/>
                </a:lnTo>
                <a:close/>
              </a:path>
            </a:pathLst>
          </a:cu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350">
              <a:solidFill>
                <a:schemeClr val="tx1"/>
              </a:solidFill>
            </a:endParaRPr>
          </a:p>
        </p:txBody>
      </p:sp>
      <p:pic>
        <p:nvPicPr>
          <p:cNvPr id="8" name="Bild 3" descr="sauropod5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7695" y="2357901"/>
            <a:ext cx="7360450" cy="2142197"/>
          </a:xfrm>
          <a:prstGeom prst="rect">
            <a:avLst/>
          </a:prstGeom>
        </p:spPr>
      </p:pic>
      <p:pic>
        <p:nvPicPr>
          <p:cNvPr id="9" name="Bild 7"/>
          <p:cNvPicPr/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061" y="651518"/>
            <a:ext cx="3218180" cy="847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794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73879"/>
            <a:ext cx="7772400" cy="1470025"/>
          </a:xfrm>
        </p:spPr>
        <p:txBody>
          <a:bodyPr>
            <a:noAutofit/>
          </a:bodyPr>
          <a:lstStyle/>
          <a:p>
            <a:r>
              <a:rPr lang="de-DE" sz="6000" dirty="0" smtClean="0">
                <a:latin typeface="Palatino Linotype" panose="02040502050505030304" pitchFamily="18" charset="0"/>
              </a:rPr>
              <a:t>Giant </a:t>
            </a:r>
            <a:r>
              <a:rPr lang="de-DE" sz="6000" dirty="0" err="1" smtClean="0">
                <a:latin typeface="Palatino Linotype" panose="02040502050505030304" pitchFamily="18" charset="0"/>
              </a:rPr>
              <a:t>dinosaurs</a:t>
            </a:r>
            <a:r>
              <a:rPr lang="de-DE" sz="6000" dirty="0" smtClean="0">
                <a:latin typeface="Palatino Linotype" panose="02040502050505030304" pitchFamily="18" charset="0"/>
              </a:rPr>
              <a:t/>
            </a:r>
            <a:br>
              <a:rPr lang="de-DE" sz="6000" dirty="0" smtClean="0">
                <a:latin typeface="Palatino Linotype" panose="02040502050505030304" pitchFamily="18" charset="0"/>
              </a:rPr>
            </a:br>
            <a:endParaRPr lang="de-DE" sz="6000" dirty="0">
              <a:latin typeface="Palatino Linotype" panose="02040502050505030304" pitchFamily="18" charset="0"/>
            </a:endParaRPr>
          </a:p>
        </p:txBody>
      </p:sp>
      <p:pic>
        <p:nvPicPr>
          <p:cNvPr id="4" name="Bild 3" descr="sauropod5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677" y="3129012"/>
            <a:ext cx="8532000" cy="2483167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5638034" y="5466455"/>
            <a:ext cx="306871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https://</a:t>
            </a:r>
            <a:r>
              <a:rPr lang="de-DE" sz="900" dirty="0" err="1"/>
              <a:t>unlobogris.deviantart.com</a:t>
            </a:r>
            <a:r>
              <a:rPr lang="de-DE" sz="900" dirty="0"/>
              <a:t>/</a:t>
            </a:r>
            <a:r>
              <a:rPr lang="de-DE" sz="900" dirty="0" err="1"/>
              <a:t>art</a:t>
            </a:r>
            <a:r>
              <a:rPr lang="de-DE" sz="900" dirty="0"/>
              <a:t>/Sauropods-109783281</a:t>
            </a:r>
          </a:p>
        </p:txBody>
      </p:sp>
      <p:pic>
        <p:nvPicPr>
          <p:cNvPr id="5" name="Picture 4" descr="C:\Users\kvaanane\Desktop\Multico_sininen-teksti-RG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102" y="184696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325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creenshot1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235"/>
          <a:stretch/>
        </p:blipFill>
        <p:spPr>
          <a:xfrm>
            <a:off x="830197" y="1484069"/>
            <a:ext cx="7483605" cy="3746483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3307252" y="211447"/>
            <a:ext cx="58683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latin typeface="Palatino Linotype" panose="02040502050505030304" pitchFamily="18" charset="0"/>
              </a:rPr>
              <a:t>Film:</a:t>
            </a:r>
          </a:p>
          <a:p>
            <a:r>
              <a:rPr lang="de-DE" dirty="0" smtClean="0">
                <a:latin typeface="Palatino Linotype" panose="02040502050505030304" pitchFamily="18" charset="0"/>
              </a:rPr>
              <a:t>http://</a:t>
            </a:r>
            <a:r>
              <a:rPr lang="de-DE" dirty="0" err="1" smtClean="0">
                <a:latin typeface="Palatino Linotype" panose="02040502050505030304" pitchFamily="18" charset="0"/>
              </a:rPr>
              <a:t>mediathek.dfg.de</a:t>
            </a:r>
            <a:r>
              <a:rPr lang="de-DE" dirty="0" smtClean="0">
                <a:latin typeface="Palatino Linotype" panose="02040502050505030304" pitchFamily="18" charset="0"/>
              </a:rPr>
              <a:t>/en/video-detail/giant-dinosaurs-episode-1-dinosaurs-on-mallorca/</a:t>
            </a:r>
            <a:endParaRPr lang="de-DE" dirty="0">
              <a:latin typeface="Palatino Linotype" panose="02040502050505030304" pitchFamily="18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30197" y="5478118"/>
            <a:ext cx="6479659" cy="1092800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de-DE" sz="2800" dirty="0" err="1" smtClean="0">
                <a:latin typeface="Palatino Linotype" panose="02040502050505030304" pitchFamily="18" charset="0"/>
              </a:rPr>
              <a:t>How</a:t>
            </a:r>
            <a:r>
              <a:rPr lang="de-DE" sz="2800" dirty="0" smtClean="0">
                <a:latin typeface="Palatino Linotype" panose="02040502050505030304" pitchFamily="18" charset="0"/>
              </a:rPr>
              <a:t> </a:t>
            </a:r>
            <a:r>
              <a:rPr lang="de-DE" sz="2800" dirty="0" err="1" smtClean="0">
                <a:latin typeface="Palatino Linotype" panose="02040502050505030304" pitchFamily="18" charset="0"/>
              </a:rPr>
              <a:t>did</a:t>
            </a:r>
            <a:r>
              <a:rPr lang="de-DE" sz="2800" dirty="0" smtClean="0">
                <a:latin typeface="Palatino Linotype" panose="02040502050505030304" pitchFamily="18" charset="0"/>
              </a:rPr>
              <a:t> </a:t>
            </a:r>
            <a:r>
              <a:rPr lang="de-DE" sz="2800" dirty="0" err="1" smtClean="0">
                <a:latin typeface="Palatino Linotype" panose="02040502050505030304" pitchFamily="18" charset="0"/>
              </a:rPr>
              <a:t>sauropod</a:t>
            </a:r>
            <a:r>
              <a:rPr lang="de-DE" sz="2800" dirty="0" err="1">
                <a:latin typeface="Palatino Linotype" panose="02040502050505030304" pitchFamily="18" charset="0"/>
              </a:rPr>
              <a:t>s</a:t>
            </a:r>
            <a:r>
              <a:rPr lang="de-DE" sz="2800" dirty="0" smtClean="0">
                <a:latin typeface="Palatino Linotype" panose="02040502050505030304" pitchFamily="18" charset="0"/>
              </a:rPr>
              <a:t> </a:t>
            </a:r>
            <a:r>
              <a:rPr lang="de-DE" sz="2800" dirty="0" err="1" smtClean="0">
                <a:latin typeface="Palatino Linotype" panose="02040502050505030304" pitchFamily="18" charset="0"/>
              </a:rPr>
              <a:t>get</a:t>
            </a:r>
            <a:r>
              <a:rPr lang="de-DE" sz="2800" dirty="0" smtClean="0">
                <a:latin typeface="Palatino Linotype" panose="02040502050505030304" pitchFamily="18" charset="0"/>
              </a:rPr>
              <a:t> </a:t>
            </a:r>
            <a:r>
              <a:rPr lang="de-DE" sz="2800" dirty="0" err="1" smtClean="0">
                <a:latin typeface="Palatino Linotype" panose="02040502050505030304" pitchFamily="18" charset="0"/>
              </a:rPr>
              <a:t>to</a:t>
            </a:r>
            <a:r>
              <a:rPr lang="de-DE" sz="2800" dirty="0" smtClean="0">
                <a:latin typeface="Palatino Linotype" panose="02040502050505030304" pitchFamily="18" charset="0"/>
              </a:rPr>
              <a:t> </a:t>
            </a:r>
            <a:r>
              <a:rPr lang="de-DE" sz="2800" dirty="0" err="1" smtClean="0">
                <a:latin typeface="Palatino Linotype" panose="02040502050505030304" pitchFamily="18" charset="0"/>
              </a:rPr>
              <a:t>be</a:t>
            </a:r>
            <a:r>
              <a:rPr lang="de-DE" sz="2800" dirty="0" smtClean="0">
                <a:latin typeface="Palatino Linotype" panose="02040502050505030304" pitchFamily="18" charset="0"/>
              </a:rPr>
              <a:t> </a:t>
            </a:r>
            <a:r>
              <a:rPr lang="de-DE" sz="2800" dirty="0" err="1" smtClean="0">
                <a:latin typeface="Palatino Linotype" panose="02040502050505030304" pitchFamily="18" charset="0"/>
              </a:rPr>
              <a:t>that</a:t>
            </a:r>
            <a:r>
              <a:rPr lang="de-DE" sz="2800" dirty="0" smtClean="0">
                <a:latin typeface="Palatino Linotype" panose="02040502050505030304" pitchFamily="18" charset="0"/>
              </a:rPr>
              <a:t> </a:t>
            </a:r>
            <a:r>
              <a:rPr lang="de-DE" sz="2800" dirty="0" err="1" smtClean="0">
                <a:latin typeface="Palatino Linotype" panose="02040502050505030304" pitchFamily="18" charset="0"/>
              </a:rPr>
              <a:t>size</a:t>
            </a:r>
            <a:r>
              <a:rPr lang="de-DE" sz="2800" dirty="0" smtClean="0">
                <a:latin typeface="Palatino Linotype" panose="02040502050505030304" pitchFamily="18" charset="0"/>
              </a:rPr>
              <a:t>? </a:t>
            </a:r>
          </a:p>
          <a:p>
            <a:pPr>
              <a:lnSpc>
                <a:spcPct val="120000"/>
              </a:lnSpc>
            </a:pPr>
            <a:r>
              <a:rPr lang="de-DE" sz="2800" dirty="0" err="1" smtClean="0">
                <a:latin typeface="Palatino Linotype" panose="02040502050505030304" pitchFamily="18" charset="0"/>
              </a:rPr>
              <a:t>How</a:t>
            </a:r>
            <a:r>
              <a:rPr lang="de-DE" sz="2800" dirty="0" smtClean="0">
                <a:latin typeface="Palatino Linotype" panose="02040502050505030304" pitchFamily="18" charset="0"/>
              </a:rPr>
              <a:t> </a:t>
            </a:r>
            <a:r>
              <a:rPr lang="de-DE" sz="2800" dirty="0" err="1" smtClean="0">
                <a:latin typeface="Palatino Linotype" panose="02040502050505030304" pitchFamily="18" charset="0"/>
              </a:rPr>
              <a:t>can</a:t>
            </a:r>
            <a:r>
              <a:rPr lang="de-DE" sz="2800" dirty="0" smtClean="0">
                <a:latin typeface="Palatino Linotype" panose="02040502050505030304" pitchFamily="18" charset="0"/>
              </a:rPr>
              <a:t> </a:t>
            </a:r>
            <a:r>
              <a:rPr lang="de-DE" sz="2800" dirty="0" err="1" smtClean="0">
                <a:latin typeface="Palatino Linotype" panose="02040502050505030304" pitchFamily="18" charset="0"/>
              </a:rPr>
              <a:t>their</a:t>
            </a:r>
            <a:r>
              <a:rPr lang="de-DE" sz="2800" dirty="0" smtClean="0">
                <a:latin typeface="Palatino Linotype" panose="02040502050505030304" pitchFamily="18" charset="0"/>
              </a:rPr>
              <a:t> </a:t>
            </a:r>
            <a:r>
              <a:rPr lang="de-DE" sz="2800" dirty="0" err="1" smtClean="0">
                <a:latin typeface="Palatino Linotype" panose="02040502050505030304" pitchFamily="18" charset="0"/>
              </a:rPr>
              <a:t>gigantism</a:t>
            </a:r>
            <a:r>
              <a:rPr lang="de-DE" sz="2800" dirty="0" smtClean="0">
                <a:latin typeface="Palatino Linotype" panose="02040502050505030304" pitchFamily="18" charset="0"/>
              </a:rPr>
              <a:t> </a:t>
            </a:r>
            <a:r>
              <a:rPr lang="de-DE" sz="2800" dirty="0" err="1" smtClean="0">
                <a:latin typeface="Palatino Linotype" panose="02040502050505030304" pitchFamily="18" charset="0"/>
              </a:rPr>
              <a:t>be</a:t>
            </a:r>
            <a:r>
              <a:rPr lang="de-DE" sz="2800" dirty="0" smtClean="0">
                <a:latin typeface="Palatino Linotype" panose="02040502050505030304" pitchFamily="18" charset="0"/>
              </a:rPr>
              <a:t> </a:t>
            </a:r>
            <a:r>
              <a:rPr lang="de-DE" sz="2800" dirty="0" err="1" smtClean="0">
                <a:latin typeface="Palatino Linotype" panose="02040502050505030304" pitchFamily="18" charset="0"/>
              </a:rPr>
              <a:t>explained</a:t>
            </a:r>
            <a:r>
              <a:rPr lang="de-DE" sz="2800" dirty="0" smtClean="0">
                <a:latin typeface="Palatino Linotype" panose="02040502050505030304" pitchFamily="18" charset="0"/>
              </a:rPr>
              <a:t>? </a:t>
            </a:r>
            <a:endParaRPr lang="de-DE" sz="2800" dirty="0">
              <a:latin typeface="Palatino Linotype" panose="02040502050505030304" pitchFamily="18" charset="0"/>
            </a:endParaRPr>
          </a:p>
        </p:txBody>
      </p:sp>
      <p:pic>
        <p:nvPicPr>
          <p:cNvPr id="10" name="Bild 9" descr="sauropod5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474" y="272177"/>
            <a:ext cx="3117948" cy="907453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82474" y="1084670"/>
            <a:ext cx="27494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https://</a:t>
            </a:r>
            <a:r>
              <a:rPr lang="de-DE" sz="800" dirty="0" err="1"/>
              <a:t>unlobogris.deviantart.com</a:t>
            </a:r>
            <a:r>
              <a:rPr lang="de-DE" sz="800" dirty="0"/>
              <a:t>/</a:t>
            </a:r>
            <a:r>
              <a:rPr lang="de-DE" sz="800" dirty="0" err="1"/>
              <a:t>art</a:t>
            </a:r>
            <a:r>
              <a:rPr lang="de-DE" sz="800" dirty="0"/>
              <a:t>/Sauropods-109783281</a:t>
            </a:r>
          </a:p>
        </p:txBody>
      </p:sp>
      <p:pic>
        <p:nvPicPr>
          <p:cNvPr id="11" name="Picture 10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476" y="5676222"/>
            <a:ext cx="2408524" cy="715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851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45641" y="299139"/>
            <a:ext cx="8288926" cy="7632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Palatino Linotype" panose="02040502050505030304" pitchFamily="18" charset="0"/>
              </a:rPr>
              <a:t>Inquiry (Science learning) &amp; Consolidation:</a:t>
            </a:r>
          </a:p>
          <a:p>
            <a:pPr lvl="0"/>
            <a:endParaRPr lang="en-GB" sz="1600" b="1" dirty="0" smtClean="0">
              <a:latin typeface="Palatino Linotype" panose="02040502050505030304" pitchFamily="18" charset="0"/>
            </a:endParaRPr>
          </a:p>
          <a:p>
            <a:pPr lvl="0"/>
            <a:r>
              <a:rPr lang="en-GB" sz="1600" b="1" dirty="0" smtClean="0">
                <a:latin typeface="Palatino Linotype" panose="02040502050505030304" pitchFamily="18" charset="0"/>
              </a:rPr>
              <a:t>Biology (Physics): </a:t>
            </a:r>
          </a:p>
          <a:p>
            <a:r>
              <a:rPr lang="en-GB" sz="1600" b="1" dirty="0" smtClean="0">
                <a:latin typeface="Palatino Linotype" panose="02040502050505030304" pitchFamily="18" charset="0"/>
              </a:rPr>
              <a:t>Learning content: </a:t>
            </a:r>
            <a:r>
              <a:rPr lang="en-GB" sz="1600" dirty="0" smtClean="0">
                <a:latin typeface="Palatino Linotype" panose="02040502050505030304" pitchFamily="18" charset="0"/>
              </a:rPr>
              <a:t>Evolution, </a:t>
            </a:r>
            <a:r>
              <a:rPr lang="de-DE" sz="1600" dirty="0" smtClean="0">
                <a:latin typeface="Palatino Linotype" panose="02040502050505030304" pitchFamily="18" charset="0"/>
              </a:rPr>
              <a:t>Research in </a:t>
            </a:r>
            <a:r>
              <a:rPr lang="de-DE" sz="1600" dirty="0" err="1">
                <a:latin typeface="Palatino Linotype" panose="02040502050505030304" pitchFamily="18" charset="0"/>
              </a:rPr>
              <a:t>P</a:t>
            </a:r>
            <a:r>
              <a:rPr lang="de-DE" sz="1600" dirty="0" err="1" smtClean="0">
                <a:latin typeface="Palatino Linotype" panose="02040502050505030304" pitchFamily="18" charset="0"/>
              </a:rPr>
              <a:t>alaeontology</a:t>
            </a:r>
            <a:r>
              <a:rPr lang="de-DE" sz="1600" dirty="0" smtClean="0">
                <a:latin typeface="Palatino Linotype" panose="02040502050505030304" pitchFamily="18" charset="0"/>
              </a:rPr>
              <a:t>, </a:t>
            </a:r>
            <a:r>
              <a:rPr lang="de-DE" sz="1600" dirty="0" err="1" smtClean="0">
                <a:latin typeface="Palatino Linotype" panose="02040502050505030304" pitchFamily="18" charset="0"/>
              </a:rPr>
              <a:t>Gigantism</a:t>
            </a:r>
            <a:r>
              <a:rPr lang="de-DE" sz="1600" dirty="0" smtClean="0">
                <a:latin typeface="Palatino Linotype" panose="02040502050505030304" pitchFamily="18" charset="0"/>
              </a:rPr>
              <a:t> in </a:t>
            </a:r>
            <a:r>
              <a:rPr lang="de-DE" sz="1600" dirty="0" err="1" smtClean="0">
                <a:latin typeface="Palatino Linotype" panose="02040502050505030304" pitchFamily="18" charset="0"/>
              </a:rPr>
              <a:t>Sauropods</a:t>
            </a:r>
            <a:endParaRPr lang="en-GB" sz="1600" dirty="0" smtClean="0">
              <a:latin typeface="Palatino Linotype" panose="02040502050505030304" pitchFamily="18" charset="0"/>
            </a:endParaRPr>
          </a:p>
          <a:p>
            <a:endParaRPr lang="en-GB" sz="1600" dirty="0" smtClean="0">
              <a:latin typeface="Palatino Linotype" panose="02040502050505030304" pitchFamily="18" charset="0"/>
            </a:endParaRPr>
          </a:p>
          <a:p>
            <a:pPr marL="169863" lvl="0" indent="-169863">
              <a:buFontTx/>
              <a:buChar char="-"/>
            </a:pPr>
            <a:r>
              <a:rPr lang="en-GB" sz="1600" b="1" dirty="0" smtClean="0">
                <a:latin typeface="Palatino Linotype" panose="02040502050505030304" pitchFamily="18" charset="0"/>
              </a:rPr>
              <a:t>Methods:</a:t>
            </a:r>
          </a:p>
          <a:p>
            <a:pPr lvl="0"/>
            <a:r>
              <a:rPr lang="en-GB" sz="1600" b="1" dirty="0" smtClean="0">
                <a:latin typeface="Palatino Linotype" panose="02040502050505030304" pitchFamily="18" charset="0"/>
              </a:rPr>
              <a:t>e.g.: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1600" dirty="0" smtClean="0">
                <a:latin typeface="Palatino Linotype" panose="02040502050505030304" pitchFamily="18" charset="0"/>
              </a:rPr>
              <a:t>Students in small groups investigate different aspects of the </a:t>
            </a:r>
            <a:r>
              <a:rPr lang="en-GB" sz="1600" dirty="0" err="1" smtClean="0">
                <a:latin typeface="Palatino Linotype" panose="02040502050505030304" pitchFamily="18" charset="0"/>
              </a:rPr>
              <a:t>sauropods</a:t>
            </a:r>
            <a:r>
              <a:rPr lang="en-GB" sz="1600" dirty="0" smtClean="0">
                <a:latin typeface="Palatino Linotype" panose="02040502050505030304" pitchFamily="18" charset="0"/>
              </a:rPr>
              <a:t> gigantism </a:t>
            </a:r>
            <a:r>
              <a:rPr lang="en-GB" sz="1600" b="1" dirty="0" smtClean="0">
                <a:latin typeface="Palatino Linotype" panose="02040502050505030304" pitchFamily="18" charset="0"/>
              </a:rPr>
              <a:t>watching short film episodes </a:t>
            </a:r>
            <a:r>
              <a:rPr lang="en-GB" sz="1600" dirty="0" smtClean="0">
                <a:latin typeface="Palatino Linotype" panose="02040502050505030304" pitchFamily="18" charset="0"/>
              </a:rPr>
              <a:t>(</a:t>
            </a:r>
            <a:r>
              <a:rPr lang="en-GB" sz="1600" i="1" dirty="0" smtClean="0">
                <a:latin typeface="Palatino Linotype" panose="02040502050505030304" pitchFamily="18" charset="0"/>
              </a:rPr>
              <a:t>10 different episodes available</a:t>
            </a:r>
            <a:r>
              <a:rPr lang="en-GB" sz="1600" dirty="0" smtClean="0">
                <a:latin typeface="Palatino Linotype" panose="02040502050505030304" pitchFamily="18" charset="0"/>
              </a:rPr>
              <a:t>):</a:t>
            </a:r>
          </a:p>
          <a:p>
            <a:pPr lvl="1"/>
            <a:r>
              <a:rPr lang="en-GB" sz="1600" i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http://</a:t>
            </a:r>
            <a:r>
              <a:rPr lang="en-GB" sz="1600" i="1" dirty="0" err="1" smtClean="0">
                <a:solidFill>
                  <a:schemeClr val="tx2"/>
                </a:solidFill>
                <a:latin typeface="Palatino Linotype" panose="02040502050505030304" pitchFamily="18" charset="0"/>
              </a:rPr>
              <a:t>mediathek.dfg.de</a:t>
            </a:r>
            <a:r>
              <a:rPr lang="en-GB" sz="1600" i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/en/video-detail/giant-dinosaurs-episode-1-dinosaurs-on-mallorca/</a:t>
            </a:r>
          </a:p>
          <a:p>
            <a:pPr lvl="1"/>
            <a:r>
              <a:rPr lang="en-GB" sz="1600" dirty="0" smtClean="0">
                <a:latin typeface="Palatino Linotype" panose="02040502050505030304" pitchFamily="18" charset="0"/>
              </a:rPr>
              <a:t>Students might do some additional internet research and present their findings to the other students in the end</a:t>
            </a:r>
          </a:p>
          <a:p>
            <a:pPr lvl="1"/>
            <a:r>
              <a:rPr lang="en-GB" sz="1600" dirty="0" smtClean="0">
                <a:latin typeface="Palatino Linotype" panose="02040502050505030304" pitchFamily="18" charset="0"/>
              </a:rPr>
              <a:t>The film „Giant Dinosaurs: Episode 12 – The Solution to the Mystery“ can be used to summarize the findings.</a:t>
            </a:r>
          </a:p>
          <a:p>
            <a:pPr marL="342900" indent="-342900">
              <a:buFont typeface="Wingdings" charset="2"/>
              <a:buChar char="Ø"/>
            </a:pPr>
            <a:r>
              <a:rPr lang="en-GB" sz="1600" dirty="0" smtClean="0">
                <a:latin typeface="Palatino Linotype" panose="02040502050505030304" pitchFamily="18" charset="0"/>
              </a:rPr>
              <a:t>Discussion: </a:t>
            </a:r>
            <a:r>
              <a:rPr lang="en-GB" sz="1600" b="1" dirty="0" smtClean="0">
                <a:latin typeface="Palatino Linotype" panose="02040502050505030304" pitchFamily="18" charset="0"/>
              </a:rPr>
              <a:t>Why does evolution matter today?</a:t>
            </a:r>
          </a:p>
          <a:p>
            <a:pPr lvl="1"/>
            <a:r>
              <a:rPr lang="en-GB" sz="1600" dirty="0" smtClean="0">
                <a:latin typeface="Palatino Linotype" panose="02040502050505030304" pitchFamily="18" charset="0"/>
              </a:rPr>
              <a:t>Evolution is used to study human impact </a:t>
            </a:r>
          </a:p>
          <a:p>
            <a:pPr lvl="1"/>
            <a:r>
              <a:rPr lang="en-GB" sz="1600" dirty="0" smtClean="0">
                <a:latin typeface="Palatino Linotype" panose="02040502050505030304" pitchFamily="18" charset="0"/>
              </a:rPr>
              <a:t>on the environment, health, and agriculture.</a:t>
            </a:r>
          </a:p>
          <a:p>
            <a:pPr lvl="1"/>
            <a:r>
              <a:rPr lang="en-GB" sz="1600" dirty="0" smtClean="0">
                <a:latin typeface="Palatino Linotype" panose="02040502050505030304" pitchFamily="18" charset="0"/>
              </a:rPr>
              <a:t>Evolution in our world, e.g.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dirty="0" smtClean="0">
                <a:latin typeface="Palatino Linotype" panose="02040502050505030304" pitchFamily="18" charset="0"/>
              </a:rPr>
              <a:t>Environment and conservation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dirty="0" smtClean="0">
                <a:latin typeface="Palatino Linotype" panose="02040502050505030304" pitchFamily="18" charset="0"/>
              </a:rPr>
              <a:t>Agriculture and natural resources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dirty="0" smtClean="0">
                <a:latin typeface="Palatino Linotype" panose="02040502050505030304" pitchFamily="18" charset="0"/>
              </a:rPr>
              <a:t>Finding useful natural products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dirty="0" smtClean="0">
                <a:latin typeface="Palatino Linotype" panose="02040502050505030304" pitchFamily="18" charset="0"/>
              </a:rPr>
              <a:t>Human health and medicine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dirty="0" smtClean="0">
                <a:latin typeface="Palatino Linotype" panose="02040502050505030304" pitchFamily="18" charset="0"/>
              </a:rPr>
              <a:t>Biotechnology</a:t>
            </a:r>
          </a:p>
          <a:p>
            <a:pPr marL="742950" lvl="1" indent="-285750">
              <a:buFont typeface="Arial"/>
              <a:buChar char="•"/>
            </a:pPr>
            <a:r>
              <a:rPr lang="en-GB" sz="1600" dirty="0" smtClean="0">
                <a:latin typeface="Palatino Linotype" panose="02040502050505030304" pitchFamily="18" charset="0"/>
              </a:rPr>
              <a:t>Understanding humanity</a:t>
            </a:r>
          </a:p>
          <a:p>
            <a:pPr lvl="1"/>
            <a:r>
              <a:rPr lang="en-GB" sz="1600" i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http://</a:t>
            </a:r>
            <a:r>
              <a:rPr lang="en-GB" sz="1600" i="1" dirty="0" err="1" smtClean="0">
                <a:solidFill>
                  <a:schemeClr val="tx2"/>
                </a:solidFill>
                <a:latin typeface="Palatino Linotype" panose="02040502050505030304" pitchFamily="18" charset="0"/>
              </a:rPr>
              <a:t>www.pbs.org</a:t>
            </a:r>
            <a:r>
              <a:rPr lang="en-GB" sz="1600" i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/</a:t>
            </a:r>
            <a:r>
              <a:rPr lang="en-GB" sz="1600" i="1" dirty="0" err="1" smtClean="0">
                <a:solidFill>
                  <a:schemeClr val="tx2"/>
                </a:solidFill>
                <a:latin typeface="Palatino Linotype" panose="02040502050505030304" pitchFamily="18" charset="0"/>
              </a:rPr>
              <a:t>wgbh</a:t>
            </a:r>
            <a:r>
              <a:rPr lang="en-GB" sz="1600" i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/evolution/educators/lessons/lesson6/act2.html</a:t>
            </a:r>
          </a:p>
          <a:p>
            <a:pPr lvl="1"/>
            <a:endParaRPr lang="de-DE" sz="1600" dirty="0">
              <a:latin typeface="+mj-lt"/>
            </a:endParaRPr>
          </a:p>
          <a:p>
            <a:endParaRPr lang="de-DE" dirty="0">
              <a:latin typeface="+mj-lt"/>
            </a:endParaRPr>
          </a:p>
          <a:p>
            <a:pPr lvl="1"/>
            <a:endParaRPr lang="de-DE" sz="1400" dirty="0">
              <a:latin typeface="+mj-lt"/>
            </a:endParaRPr>
          </a:p>
          <a:p>
            <a:endParaRPr lang="de-DE" sz="1400" dirty="0" smtClean="0">
              <a:latin typeface="+mj-lt"/>
            </a:endParaRPr>
          </a:p>
          <a:p>
            <a:pPr marL="342900" indent="-342900">
              <a:buFont typeface="Wingdings" charset="2"/>
              <a:buChar char="Ø"/>
            </a:pPr>
            <a:endParaRPr lang="de-DE" sz="1400" dirty="0">
              <a:latin typeface="+mj-lt"/>
            </a:endParaRPr>
          </a:p>
          <a:p>
            <a:pPr lvl="0"/>
            <a:endParaRPr lang="en-GB" sz="1400" b="1" dirty="0" smtClean="0">
              <a:latin typeface="+mj-lt"/>
            </a:endParaRPr>
          </a:p>
        </p:txBody>
      </p:sp>
      <p:pic>
        <p:nvPicPr>
          <p:cNvPr id="3" name="Picture 2" descr="C:\Users\kvaanane\Desktop\Multico_sininen-teksti-RG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752" y="4863228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228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296D95A408D9408E6A80A3FFEA4EF8" ma:contentTypeVersion="0" ma:contentTypeDescription="Create a new document." ma:contentTypeScope="" ma:versionID="52c49f458eec32f1b99896034d9e0c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7BFB412-4A2D-4429-B9E7-197A58ED97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65FAA0B-3849-445A-AC2B-0B798E172E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2C8656-0A68-458D-8509-4AC3F88261BD}">
  <ds:schemaRefs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200</Words>
  <Application>Microsoft Office PowerPoint</Application>
  <PresentationFormat>On-screen Show (4:3)</PresentationFormat>
  <Paragraphs>38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Palatino Linotype</vt:lpstr>
      <vt:lpstr>Times New Roman</vt:lpstr>
      <vt:lpstr>Wingdings</vt:lpstr>
      <vt:lpstr>Office-Design</vt:lpstr>
      <vt:lpstr>  Giant dinosaurs </vt:lpstr>
      <vt:lpstr>Giant dinosaurs </vt:lpstr>
      <vt:lpstr>PowerPoint Presentation</vt:lpstr>
      <vt:lpstr>PowerPoint Presentation</vt:lpstr>
    </vt:vector>
  </TitlesOfParts>
  <Company>Uni Bonn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Giant dinosaurs</dc:title>
  <dc:creator>Annette Scheersoi</dc:creator>
  <cp:lastModifiedBy>Tuula Keinonen</cp:lastModifiedBy>
  <cp:revision>33</cp:revision>
  <dcterms:created xsi:type="dcterms:W3CDTF">2016-06-25T10:13:52Z</dcterms:created>
  <dcterms:modified xsi:type="dcterms:W3CDTF">2018-12-28T14:03:29Z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0x01010000296D95A408D9408E6A80A3FFEA4EF8</vt:lpwstr>
  </property>
</Properties>
</file>