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4"/>
    <p:sldMasterId id="2147483900" r:id="rId5"/>
  </p:sldMasterIdLst>
  <p:notesMasterIdLst>
    <p:notesMasterId r:id="rId21"/>
  </p:notesMasterIdLst>
  <p:sldIdLst>
    <p:sldId id="275" r:id="rId6"/>
    <p:sldId id="256" r:id="rId7"/>
    <p:sldId id="271" r:id="rId8"/>
    <p:sldId id="257" r:id="rId9"/>
    <p:sldId id="258" r:id="rId10"/>
    <p:sldId id="259" r:id="rId11"/>
    <p:sldId id="260" r:id="rId12"/>
    <p:sldId id="268" r:id="rId13"/>
    <p:sldId id="261" r:id="rId14"/>
    <p:sldId id="269" r:id="rId15"/>
    <p:sldId id="270" r:id="rId16"/>
    <p:sldId id="263" r:id="rId17"/>
    <p:sldId id="264" r:id="rId18"/>
    <p:sldId id="273" r:id="rId19"/>
    <p:sldId id="262" r:id="rId20"/>
  </p:sldIdLst>
  <p:sldSz cx="9144000" cy="6858000" type="screen4x3"/>
  <p:notesSz cx="7000875" cy="92297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5" autoAdjust="0"/>
    <p:restoredTop sz="95862" autoAdjust="0"/>
  </p:normalViewPr>
  <p:slideViewPr>
    <p:cSldViewPr>
      <p:cViewPr varScale="1">
        <p:scale>
          <a:sx n="65" d="100"/>
          <a:sy n="65" d="100"/>
        </p:scale>
        <p:origin x="1430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5542" y="0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023D6A86-CC99-430A-BE4D-3142F59D154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692150"/>
            <a:ext cx="4613275" cy="3460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38" tIns="46369" rIns="92738" bIns="4636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384120"/>
            <a:ext cx="5600700" cy="4153376"/>
          </a:xfrm>
          <a:prstGeom prst="rect">
            <a:avLst/>
          </a:prstGeom>
        </p:spPr>
        <p:txBody>
          <a:bodyPr vert="horz" lIns="92738" tIns="46369" rIns="92738" bIns="4636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6637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5542" y="8766637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39FC3C91-BFF0-4462-8050-92FC3FE5F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4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Discussion </a:t>
            </a:r>
            <a:r>
              <a:rPr lang="en-US"/>
              <a:t>with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3C91-BFF0-4462-8050-92FC3FE5F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9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3C91-BFF0-4462-8050-92FC3FE5FB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217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CHILDREN’S SAFETY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3C91-BFF0-4462-8050-92FC3FE5FB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61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3C91-BFF0-4462-8050-92FC3FE5F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49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Video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3C91-BFF0-4462-8050-92FC3FE5F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16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Choices:</a:t>
            </a:r>
            <a:r>
              <a:rPr lang="en-US" baseline="0" dirty="0"/>
              <a:t> physicist, acoustic engineer, mechanical engineer, environmental scientist, electrician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3C91-BFF0-4462-8050-92FC3FE5F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38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http://www.acoustics.salford.ac.uk/facilities/?content=anechoic</a:t>
            </a:r>
          </a:p>
          <a:p>
            <a:r>
              <a:rPr lang="en-US" dirty="0"/>
              <a:t>http://www.freelisthub.com/54288/acoustical-engineers-of-ca.html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C3C91-BFF0-4462-8050-92FC3FE5F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59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55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83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84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36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89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01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0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43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07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7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66B44-30FD-4E83-9E0D-98441920962B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04F3F-667C-4841-AB77-C6EC94A15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2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0BxfbENmto0ZqWmdKMkpuMG9PaV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3606" y="2406316"/>
            <a:ext cx="6858000" cy="17907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900" b="1" dirty="0" smtClean="0">
                <a:latin typeface="Palatino Linotype" panose="02040502050505030304" pitchFamily="18" charset="0"/>
              </a:rPr>
              <a:t>Acoustics CLUB</a:t>
            </a:r>
            <a:r>
              <a:rPr lang="en-US" sz="4900" b="1" dirty="0">
                <a:latin typeface="Palatino Linotype" panose="02040502050505030304" pitchFamily="18" charset="0"/>
              </a:rPr>
              <a:t/>
            </a:r>
            <a:br>
              <a:rPr lang="en-US" sz="4900" b="1" dirty="0">
                <a:latin typeface="Palatino Linotype" panose="02040502050505030304" pitchFamily="18" charset="0"/>
              </a:rPr>
            </a:br>
            <a:endParaRPr lang="fi-FI" sz="4900" b="1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85871" y="4627488"/>
            <a:ext cx="6372257" cy="828455"/>
            <a:chOff x="47268" y="3712933"/>
            <a:chExt cx="8496342" cy="1104606"/>
          </a:xfrm>
        </p:grpSpPr>
        <p:pic>
          <p:nvPicPr>
            <p:cNvPr id="4" name="Picture 3" descr="http://europa.eu/about-eu/basic-information/symbols/images/flag_yellow_high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8" y="3712933"/>
              <a:ext cx="1644412" cy="1043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691680" y="3712933"/>
              <a:ext cx="4657725" cy="42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marL="342900"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1200" i="1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under grant agreement No 665100</a:t>
              </a:r>
              <a:r>
                <a:rPr lang="en-US" sz="75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698" y="3712933"/>
              <a:ext cx="1703912" cy="1104606"/>
            </a:xfrm>
            <a:prstGeom prst="rect">
              <a:avLst/>
            </a:prstGeom>
          </p:spPr>
        </p:pic>
      </p:grpSp>
      <p:sp>
        <p:nvSpPr>
          <p:cNvPr id="16" name="Frame 15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857250 w 12192000"/>
              <a:gd name="connsiteY5" fmla="*/ 85725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857250 w 12192000"/>
              <a:gd name="connsiteY9" fmla="*/ 85725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31930 w 12192000"/>
              <a:gd name="connsiteY7" fmla="*/ 64579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20500 w 12192000"/>
              <a:gd name="connsiteY7" fmla="*/ 63436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480060" y="457200"/>
                </a:moveTo>
                <a:lnTo>
                  <a:pt x="857250" y="6000750"/>
                </a:lnTo>
                <a:lnTo>
                  <a:pt x="11620500" y="6343650"/>
                </a:lnTo>
                <a:lnTo>
                  <a:pt x="11334750" y="857250"/>
                </a:lnTo>
                <a:lnTo>
                  <a:pt x="480060" y="457200"/>
                </a:lnTo>
                <a:close/>
              </a:path>
            </a:pathLst>
          </a:cu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98" y="969562"/>
            <a:ext cx="200216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1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399032"/>
          </a:xfrm>
        </p:spPr>
        <p:txBody>
          <a:bodyPr/>
          <a:lstStyle/>
          <a:p>
            <a:r>
              <a:rPr lang="en-US" b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Career-related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Palatino Linotype" panose="02040502050505030304" pitchFamily="18" charset="0"/>
              </a:rPr>
              <a:t>Now try to match the career with the corresponding description. </a:t>
            </a:r>
          </a:p>
          <a:p>
            <a:pPr marL="0" indent="0">
              <a:buNone/>
            </a:pPr>
            <a:r>
              <a:rPr lang="en-US" dirty="0">
                <a:latin typeface="Palatino Linotype" panose="02040502050505030304" pitchFamily="18" charset="0"/>
              </a:rPr>
              <a:t>Careers:</a:t>
            </a:r>
          </a:p>
          <a:p>
            <a:pPr marL="457200" indent="-457200"/>
            <a:r>
              <a:rPr lang="en-US" dirty="0">
                <a:latin typeface="Palatino Linotype" panose="02040502050505030304" pitchFamily="18" charset="0"/>
              </a:rPr>
              <a:t>Physicist </a:t>
            </a:r>
          </a:p>
          <a:p>
            <a:pPr marL="457200" indent="-457200"/>
            <a:r>
              <a:rPr lang="en-US" dirty="0">
                <a:latin typeface="Palatino Linotype" panose="02040502050505030304" pitchFamily="18" charset="0"/>
              </a:rPr>
              <a:t>Mechanical engineer</a:t>
            </a:r>
          </a:p>
          <a:p>
            <a:pPr marL="457200" indent="-457200"/>
            <a:r>
              <a:rPr lang="en-US" dirty="0">
                <a:latin typeface="Palatino Linotype" panose="02040502050505030304" pitchFamily="18" charset="0"/>
              </a:rPr>
              <a:t>Acoustic engineer</a:t>
            </a:r>
          </a:p>
          <a:p>
            <a:pPr marL="0" indent="0">
              <a:buNone/>
            </a:pPr>
            <a:endParaRPr lang="en-US" dirty="0"/>
          </a:p>
          <a:p>
            <a:pPr marL="457200" indent="-457200"/>
            <a:endParaRPr lang="en-US" dirty="0"/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31" y="5586568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5166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229600" cy="98980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??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1" t="19715" r="11162" b="9428"/>
          <a:stretch/>
        </p:blipFill>
        <p:spPr bwMode="auto">
          <a:xfrm>
            <a:off x="0" y="0"/>
            <a:ext cx="9144000" cy="708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375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229600" cy="98980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??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2" t="17429" r="10473" b="13714"/>
          <a:stretch/>
        </p:blipFill>
        <p:spPr bwMode="auto">
          <a:xfrm>
            <a:off x="-304800" y="28575"/>
            <a:ext cx="9744075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188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267494"/>
            <a:ext cx="8229600" cy="98980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??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5" t="19715" r="10670" b="14286"/>
          <a:stretch/>
        </p:blipFill>
        <p:spPr bwMode="auto">
          <a:xfrm>
            <a:off x="-38099" y="76200"/>
            <a:ext cx="9182100" cy="6350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5983782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0973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098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Imagine that you are working in the Acoustics Consultancy company.. </a:t>
            </a:r>
            <a:endParaRPr lang="en-US" dirty="0">
              <a:solidFill>
                <a:schemeClr val="accent3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" name="Picture 2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5626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4224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39903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Mission</a:t>
            </a:r>
            <a:r>
              <a:rPr lang="en-US" sz="4000" b="1" dirty="0">
                <a:solidFill>
                  <a:schemeClr val="accent3"/>
                </a:solidFill>
              </a:rPr>
              <a:t> </a:t>
            </a:r>
            <a:endParaRPr lang="en-US" sz="3200" b="1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i="1" dirty="0">
                <a:latin typeface="Palatino Linotype" panose="02040502050505030304" pitchFamily="18" charset="0"/>
              </a:rPr>
              <a:t>What do you need to know as to be able to help the president of the youth council?</a:t>
            </a:r>
            <a:endParaRPr lang="en-GB" dirty="0">
              <a:latin typeface="Palatino Linotype" panose="020405020505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Palatino Linotype" panose="0204050205050503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i="1" dirty="0">
                <a:latin typeface="Palatino Linotype" panose="02040502050505030304" pitchFamily="18" charset="0"/>
              </a:rPr>
              <a:t>Which characteristics do you think the club should have as to provide </a:t>
            </a:r>
          </a:p>
          <a:p>
            <a:pPr marL="889254" lvl="1" indent="-514350">
              <a:buFont typeface="+mj-lt"/>
              <a:buAutoNum type="alphaLcParenR"/>
            </a:pPr>
            <a:r>
              <a:rPr lang="en-GB" i="1" dirty="0">
                <a:latin typeface="Palatino Linotype" panose="02040502050505030304" pitchFamily="18" charset="0"/>
              </a:rPr>
              <a:t>a </a:t>
            </a:r>
            <a:r>
              <a:rPr lang="en-GB" b="1" i="1" dirty="0">
                <a:solidFill>
                  <a:srgbClr val="92D050"/>
                </a:solidFill>
                <a:latin typeface="Palatino Linotype" panose="02040502050505030304" pitchFamily="18" charset="0"/>
              </a:rPr>
              <a:t>good sound quality </a:t>
            </a:r>
            <a:r>
              <a:rPr lang="en-GB" i="1" dirty="0">
                <a:latin typeface="Palatino Linotype" panose="02040502050505030304" pitchFamily="18" charset="0"/>
              </a:rPr>
              <a:t>and </a:t>
            </a:r>
          </a:p>
          <a:p>
            <a:pPr marL="889254" lvl="1" indent="-514350">
              <a:buFont typeface="+mj-lt"/>
              <a:buAutoNum type="alphaLcParenR"/>
            </a:pPr>
            <a:r>
              <a:rPr lang="en-GB" b="1" i="1" dirty="0">
                <a:solidFill>
                  <a:srgbClr val="00B0F0"/>
                </a:solidFill>
                <a:latin typeface="Palatino Linotype" panose="02040502050505030304" pitchFamily="18" charset="0"/>
              </a:rPr>
              <a:t>control noise</a:t>
            </a:r>
            <a:r>
              <a:rPr lang="en-GB" i="1" dirty="0">
                <a:latin typeface="Palatino Linotype" panose="02040502050505030304" pitchFamily="18" charset="0"/>
              </a:rPr>
              <a:t>? </a:t>
            </a:r>
            <a:endParaRPr lang="en-US" dirty="0">
              <a:latin typeface="Palatino Linotype" panose="02040502050505030304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816" y="44593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58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rgbClr val="FFFF00"/>
                </a:solidFill>
                <a:latin typeface="Palatino Linotype" panose="02040502050505030304" pitchFamily="18" charset="0"/>
              </a:rPr>
              <a:t>Acoustics CLUB</a:t>
            </a:r>
          </a:p>
        </p:txBody>
      </p:sp>
      <p:pic>
        <p:nvPicPr>
          <p:cNvPr id="10242" name="Picture 2" descr="C:\Users\eirini\Downloads\pexels-photo-16474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14600"/>
            <a:ext cx="4999038" cy="374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960" y="194320"/>
            <a:ext cx="2087562" cy="72008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09" y="279174"/>
            <a:ext cx="2027238" cy="72594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547" y="6330950"/>
            <a:ext cx="628650" cy="419100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381672" y="6353175"/>
            <a:ext cx="4657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spcAft>
                <a:spcPts val="0"/>
              </a:spcAft>
            </a:pPr>
            <a:r>
              <a:rPr lang="en-US" sz="1000" dirty="0">
                <a:effectLst/>
                <a:latin typeface="Times New Roman"/>
                <a:ea typeface="MS Mincho"/>
                <a:cs typeface="Times New Roman"/>
              </a:rPr>
              <a:t>This project has received funding from the </a:t>
            </a:r>
            <a:r>
              <a:rPr lang="en-US" sz="1000" i="1" dirty="0">
                <a:effectLst/>
                <a:latin typeface="Times New Roman"/>
                <a:ea typeface="MS Mincho"/>
                <a:cs typeface="Times New Roman"/>
              </a:rPr>
              <a:t>European Union’s Horizon 2020 research and innovation </a:t>
            </a:r>
            <a:r>
              <a:rPr lang="en-US" sz="1000" i="1" dirty="0" err="1">
                <a:effectLst/>
                <a:latin typeface="Times New Roman"/>
                <a:ea typeface="MS Mincho"/>
                <a:cs typeface="Times New Roman"/>
              </a:rPr>
              <a:t>programme</a:t>
            </a:r>
            <a:r>
              <a:rPr lang="en-US" sz="1000" i="1" dirty="0">
                <a:effectLst/>
                <a:latin typeface="Times New Roman"/>
                <a:ea typeface="MS Mincho"/>
                <a:cs typeface="Times New Roman"/>
              </a:rPr>
              <a:t> </a:t>
            </a:r>
            <a:r>
              <a:rPr lang="en-US" sz="1000" dirty="0">
                <a:effectLst/>
                <a:latin typeface="Times New Roman"/>
                <a:ea typeface="MS Mincho"/>
                <a:cs typeface="Times New Roman"/>
              </a:rPr>
              <a:t>under grant agreement No 665100.</a:t>
            </a:r>
            <a:endParaRPr lang="el-GR" sz="1100" dirty="0">
              <a:effectLst/>
              <a:latin typeface="Arial"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effectLst/>
                <a:latin typeface="Arial"/>
                <a:ea typeface="MS Mincho"/>
                <a:cs typeface="Times New Roman"/>
              </a:rPr>
              <a:t> </a:t>
            </a:r>
            <a:endParaRPr lang="el-GR" sz="1100" dirty="0">
              <a:effectLst/>
              <a:latin typeface="Arial"/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7254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23429" r="83355" b="44000"/>
          <a:stretch/>
        </p:blipFill>
        <p:spPr bwMode="auto">
          <a:xfrm>
            <a:off x="2209800" y="-84898"/>
            <a:ext cx="6671010" cy="691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175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1860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31792"/>
            <a:ext cx="5181600" cy="5997608"/>
          </a:xfrm>
        </p:spPr>
        <p:txBody>
          <a:bodyPr/>
          <a:lstStyle/>
          <a:p>
            <a:pPr marL="64008" indent="0">
              <a:buNone/>
            </a:pPr>
            <a:r>
              <a:rPr lang="en-US" dirty="0">
                <a:latin typeface="Palatino Linotype" panose="02040502050505030304" pitchFamily="18" charset="0"/>
              </a:rPr>
              <a:t>Teenagers wish there </a:t>
            </a:r>
          </a:p>
          <a:p>
            <a:pPr marL="64008" indent="0">
              <a:buNone/>
            </a:pPr>
            <a:r>
              <a:rPr lang="en-US" dirty="0">
                <a:latin typeface="Palatino Linotype" panose="02040502050505030304" pitchFamily="18" charset="0"/>
              </a:rPr>
              <a:t>was a dancing club </a:t>
            </a:r>
          </a:p>
          <a:p>
            <a:pPr marL="64008" indent="0">
              <a:buNone/>
            </a:pPr>
            <a:r>
              <a:rPr lang="en-US" dirty="0">
                <a:latin typeface="Palatino Linotype" panose="02040502050505030304" pitchFamily="18" charset="0"/>
              </a:rPr>
              <a:t>for the age so parents </a:t>
            </a:r>
          </a:p>
          <a:p>
            <a:pPr marL="64008" indent="0">
              <a:buNone/>
            </a:pPr>
            <a:r>
              <a:rPr lang="en-US" dirty="0">
                <a:latin typeface="Palatino Linotype" panose="02040502050505030304" pitchFamily="18" charset="0"/>
              </a:rPr>
              <a:t>stop worrying about their safety..</a:t>
            </a:r>
          </a:p>
        </p:txBody>
      </p:sp>
      <p:pic>
        <p:nvPicPr>
          <p:cNvPr id="2050" name="Picture 2" descr="Image result for worried parents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75312"/>
            <a:ext cx="3019425" cy="211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worried parents carto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649762"/>
            <a:ext cx="3028950" cy="295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85" y="5972175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74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229600" cy="1399032"/>
          </a:xfrm>
        </p:spPr>
        <p:txBody>
          <a:bodyPr/>
          <a:lstStyle/>
          <a:p>
            <a:r>
              <a:rPr lang="en-US" b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Solution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285676" cy="1905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The president of the youth council has decided to </a:t>
            </a:r>
            <a:r>
              <a:rPr lang="en-US" dirty="0">
                <a:latin typeface="Palatino Linotype" panose="02040502050505030304" pitchFamily="18" charset="0"/>
              </a:rPr>
              <a:t> transform the squash court - that is no longer in use - into a club as </a:t>
            </a:r>
            <a:r>
              <a:rPr lang="en-GB" dirty="0">
                <a:latin typeface="Palatino Linotype" panose="02040502050505030304" pitchFamily="18" charset="0"/>
              </a:rPr>
              <a:t>to host teenagers aged 12-16 years on Saturday night. 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1026" name="Picture 2" descr="C:\Users\eirini\AppData\Local\Microsoft\Windows\INetCache\IE\MV2C8ASD\idea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28600"/>
            <a:ext cx="1160153" cy="141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eirini\Downloads\lights-party-dancing-music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3" b="12350"/>
          <a:stretch/>
        </p:blipFill>
        <p:spPr bwMode="auto">
          <a:xfrm>
            <a:off x="1981200" y="3581400"/>
            <a:ext cx="5200650" cy="267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kvaanane\Desktop\Multico_sininen-teksti-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252029"/>
            <a:ext cx="2209799" cy="6059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8788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399032"/>
          </a:xfrm>
        </p:spPr>
        <p:txBody>
          <a:bodyPr/>
          <a:lstStyle/>
          <a:p>
            <a:r>
              <a:rPr lang="en-US" b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Concern..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However he worries about the </a:t>
            </a:r>
            <a:r>
              <a:rPr lang="en-GB" b="1" dirty="0">
                <a:solidFill>
                  <a:srgbClr val="92D050"/>
                </a:solidFill>
                <a:latin typeface="Palatino Linotype" panose="02040502050505030304" pitchFamily="18" charset="0"/>
              </a:rPr>
              <a:t>quality of the sound</a:t>
            </a:r>
            <a:r>
              <a:rPr lang="en-GB" dirty="0">
                <a:solidFill>
                  <a:schemeClr val="accent5"/>
                </a:solidFill>
                <a:latin typeface="Palatino Linotype" panose="02040502050505030304" pitchFamily="18" charset="0"/>
              </a:rPr>
              <a:t> </a:t>
            </a:r>
            <a:r>
              <a:rPr lang="en-GB" dirty="0">
                <a:latin typeface="Palatino Linotype" panose="02040502050505030304" pitchFamily="18" charset="0"/>
              </a:rPr>
              <a:t>as well as neighbours’ </a:t>
            </a:r>
            <a:r>
              <a:rPr lang="en-GB" b="1" dirty="0">
                <a:solidFill>
                  <a:srgbClr val="00B0F0"/>
                </a:solidFill>
                <a:latin typeface="Palatino Linotype" panose="02040502050505030304" pitchFamily="18" charset="0"/>
              </a:rPr>
              <a:t>complaints about the noise</a:t>
            </a:r>
            <a:r>
              <a:rPr lang="en-GB" dirty="0">
                <a:latin typeface="Palatino Linotype" panose="02040502050505030304" pitchFamily="18" charset="0"/>
              </a:rPr>
              <a:t>. </a:t>
            </a:r>
            <a:endParaRPr lang="en-US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Users\eirini\AppData\Local\Microsoft\Windows\INetCache\IE\7N049N1L\thinking-clip-art1[1]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3752850" cy="375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4102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3936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100" dirty="0">
                <a:latin typeface="Palatino Linotype" panose="02040502050505030304" pitchFamily="18" charset="0"/>
              </a:rPr>
              <a:t>So, he decides to hire the services of an expert</a:t>
            </a:r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r>
              <a:rPr lang="en-GB" sz="3100" i="1" dirty="0">
                <a:latin typeface="Palatino Linotype" panose="02040502050505030304" pitchFamily="18" charset="0"/>
              </a:rPr>
              <a:t>Skills</a:t>
            </a:r>
            <a:r>
              <a:rPr lang="en-GB" sz="3100" dirty="0">
                <a:latin typeface="Palatino Linotype" panose="02040502050505030304" pitchFamily="18" charset="0"/>
              </a:rPr>
              <a:t>: </a:t>
            </a:r>
          </a:p>
          <a:p>
            <a:r>
              <a:rPr lang="en-GB" sz="3100" dirty="0">
                <a:latin typeface="Palatino Linotype" panose="02040502050505030304" pitchFamily="18" charset="0"/>
              </a:rPr>
              <a:t>Extensive expertise, technology and practice know-how in </a:t>
            </a:r>
            <a:r>
              <a:rPr lang="en-GB" sz="3100" b="1" dirty="0">
                <a:solidFill>
                  <a:srgbClr val="92D050"/>
                </a:solidFill>
                <a:latin typeface="Palatino Linotype" panose="02040502050505030304" pitchFamily="18" charset="0"/>
              </a:rPr>
              <a:t>acoustics</a:t>
            </a:r>
            <a:r>
              <a:rPr lang="en-GB" sz="3100" dirty="0">
                <a:solidFill>
                  <a:srgbClr val="92D050"/>
                </a:solidFill>
                <a:latin typeface="Palatino Linotype" panose="02040502050505030304" pitchFamily="18" charset="0"/>
              </a:rPr>
              <a:t> </a:t>
            </a:r>
            <a:r>
              <a:rPr lang="en-GB" sz="3100" dirty="0">
                <a:latin typeface="Palatino Linotype" panose="02040502050505030304" pitchFamily="18" charset="0"/>
              </a:rPr>
              <a:t>and </a:t>
            </a:r>
            <a:r>
              <a:rPr lang="en-GB" sz="3100" b="1" dirty="0">
                <a:solidFill>
                  <a:srgbClr val="00B0F0"/>
                </a:solidFill>
                <a:latin typeface="Palatino Linotype" panose="02040502050505030304" pitchFamily="18" charset="0"/>
              </a:rPr>
              <a:t>noise control</a:t>
            </a:r>
          </a:p>
          <a:p>
            <a:r>
              <a:rPr lang="en-GB" sz="3100" dirty="0">
                <a:latin typeface="Palatino Linotype" panose="02040502050505030304" pitchFamily="18" charset="0"/>
              </a:rPr>
              <a:t>Industry-specific constancy skills</a:t>
            </a:r>
          </a:p>
          <a:p>
            <a:r>
              <a:rPr lang="en-GB" sz="3100" dirty="0">
                <a:latin typeface="Palatino Linotype" panose="02040502050505030304" pitchFamily="18" charset="0"/>
              </a:rPr>
              <a:t>Advises clients to address </a:t>
            </a:r>
            <a:r>
              <a:rPr lang="en-GB" sz="3100" b="1" dirty="0">
                <a:latin typeface="Palatino Linotype" panose="02040502050505030304" pitchFamily="18" charset="0"/>
              </a:rPr>
              <a:t>acoustical problems </a:t>
            </a:r>
          </a:p>
          <a:p>
            <a:endParaRPr lang="en-GB" sz="31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sz="3100" b="1" dirty="0" err="1">
                <a:latin typeface="Palatino Linotype" panose="02040502050505030304" pitchFamily="18" charset="0"/>
              </a:rPr>
              <a:t>Panacoustics</a:t>
            </a:r>
            <a:r>
              <a:rPr lang="en-GB" sz="3100" b="1" dirty="0">
                <a:latin typeface="Palatino Linotype" panose="02040502050505030304" pitchFamily="18" charset="0"/>
              </a:rPr>
              <a:t> Ltd </a:t>
            </a:r>
            <a:r>
              <a:rPr lang="en-GB" sz="3100" dirty="0">
                <a:latin typeface="Palatino Linotype" panose="02040502050505030304" pitchFamily="18" charset="0"/>
              </a:rPr>
              <a:t>will consider the structural conditions of the club and analyse precisely the variables that take part on the acoustics of the club.</a:t>
            </a:r>
            <a:endParaRPr lang="en-US" sz="31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2" t="9119" r="33979" b="80758"/>
          <a:stretch/>
        </p:blipFill>
        <p:spPr bwMode="auto">
          <a:xfrm>
            <a:off x="2286000" y="1295400"/>
            <a:ext cx="4903842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Rectangle 1"/>
          <p:cNvSpPr/>
          <p:nvPr/>
        </p:nvSpPr>
        <p:spPr>
          <a:xfrm>
            <a:off x="5277299" y="6488668"/>
            <a:ext cx="3825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https://www.panacoustics.com/</a:t>
            </a:r>
            <a:endParaRPr lang="el-GR" dirty="0"/>
          </a:p>
        </p:txBody>
      </p:sp>
      <p:pic>
        <p:nvPicPr>
          <p:cNvPr id="5" name="Picture 4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5755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1538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229600" cy="139903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Company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Physicists </a:t>
            </a:r>
          </a:p>
          <a:p>
            <a:r>
              <a:rPr lang="en-US" dirty="0">
                <a:latin typeface="Palatino Linotype" panose="02040502050505030304" pitchFamily="18" charset="0"/>
              </a:rPr>
              <a:t>Engineers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Mechanical engineers</a:t>
            </a:r>
          </a:p>
          <a:p>
            <a:pPr lvl="1"/>
            <a:r>
              <a:rPr lang="en-US" dirty="0">
                <a:latin typeface="Palatino Linotype" panose="02040502050505030304" pitchFamily="18" charset="0"/>
              </a:rPr>
              <a:t>Acoustic engineers </a:t>
            </a:r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785265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1375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Do you know these professions?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8229600" cy="116519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3"/>
                </a:solidFill>
                <a:latin typeface="Palatino Linotype" panose="02040502050505030304" pitchFamily="18" charset="0"/>
              </a:rPr>
              <a:t>Video </a:t>
            </a:r>
            <a:r>
              <a:rPr lang="en-US" dirty="0">
                <a:solidFill>
                  <a:schemeClr val="accent3"/>
                </a:solidFill>
                <a:latin typeface="Palatino Linotype" panose="02040502050505030304" pitchFamily="18" charset="0"/>
                <a:hlinkClick r:id="rId3"/>
              </a:rPr>
              <a:t>Careers</a:t>
            </a:r>
            <a:endParaRPr lang="en-US" dirty="0">
              <a:solidFill>
                <a:schemeClr val="accent3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339" y="56388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379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96D95A408D9408E6A80A3FFEA4EF8" ma:contentTypeVersion="0" ma:contentTypeDescription="Create a new document." ma:contentTypeScope="" ma:versionID="52c49f458eec32f1b99896034d9e0c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59AC7D-B095-4236-9181-D854926773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805C40-9438-477B-8A5C-3B0ACCAD14A4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D935BA8-EF2A-4D4D-A178-1D19D818AC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1390</TotalTime>
  <Words>281</Words>
  <Application>Microsoft Office PowerPoint</Application>
  <PresentationFormat>On-screen Show (4:3)</PresentationFormat>
  <Paragraphs>63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MS Mincho</vt:lpstr>
      <vt:lpstr>Arial</vt:lpstr>
      <vt:lpstr>Calibri</vt:lpstr>
      <vt:lpstr>Calibri Light</vt:lpstr>
      <vt:lpstr>Century Gothic</vt:lpstr>
      <vt:lpstr>Palatino Linotype</vt:lpstr>
      <vt:lpstr>Times New Roman</vt:lpstr>
      <vt:lpstr>Verdana</vt:lpstr>
      <vt:lpstr>Wingdings 2</vt:lpstr>
      <vt:lpstr>Verve</vt:lpstr>
      <vt:lpstr>Office Theme</vt:lpstr>
      <vt:lpstr> Acoustics CLUB </vt:lpstr>
      <vt:lpstr>Acoustics CLUB</vt:lpstr>
      <vt:lpstr>PowerPoint Presentation</vt:lpstr>
      <vt:lpstr>PowerPoint Presentation</vt:lpstr>
      <vt:lpstr>Solution </vt:lpstr>
      <vt:lpstr>Concern.. </vt:lpstr>
      <vt:lpstr>PowerPoint Presentation</vt:lpstr>
      <vt:lpstr>Company Staff</vt:lpstr>
      <vt:lpstr>Do you know these professions?</vt:lpstr>
      <vt:lpstr>Career-related task</vt:lpstr>
      <vt:lpstr>??</vt:lpstr>
      <vt:lpstr>??</vt:lpstr>
      <vt:lpstr>??</vt:lpstr>
      <vt:lpstr>Imagine that you are working in the Acoustics Consultancy company.. </vt:lpstr>
      <vt:lpstr>Mission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eirini</dc:creator>
  <cp:lastModifiedBy>Tuula Keinonen</cp:lastModifiedBy>
  <cp:revision>77</cp:revision>
  <cp:lastPrinted>2017-03-13T13:43:55Z</cp:lastPrinted>
  <dcterms:created xsi:type="dcterms:W3CDTF">2017-03-06T11:03:42Z</dcterms:created>
  <dcterms:modified xsi:type="dcterms:W3CDTF">2018-12-28T13:55:57Z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0x01010000296D95A408D9408E6A80A3FFEA4EF8</vt:lpwstr>
  </property>
</Properties>
</file>