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5" r:id="rId1"/>
    <p:sldMasterId id="2147483803" r:id="rId2"/>
    <p:sldMasterId id="2147483757" r:id="rId3"/>
    <p:sldMasterId id="2147483796" r:id="rId4"/>
  </p:sldMasterIdLst>
  <p:notesMasterIdLst>
    <p:notesMasterId r:id="rId16"/>
  </p:notesMasterIdLst>
  <p:handoutMasterIdLst>
    <p:handoutMasterId r:id="rId17"/>
  </p:handoutMasterIdLst>
  <p:sldIdLst>
    <p:sldId id="303" r:id="rId5"/>
    <p:sldId id="306" r:id="rId6"/>
    <p:sldId id="307" r:id="rId7"/>
    <p:sldId id="308" r:id="rId8"/>
    <p:sldId id="320" r:id="rId9"/>
    <p:sldId id="326" r:id="rId10"/>
    <p:sldId id="327" r:id="rId11"/>
    <p:sldId id="322" r:id="rId12"/>
    <p:sldId id="314" r:id="rId13"/>
    <p:sldId id="324" r:id="rId14"/>
    <p:sldId id="281" r:id="rId15"/>
  </p:sldIdLst>
  <p:sldSz cx="9144000" cy="5715000" type="screen16x10"/>
  <p:notesSz cx="6858000" cy="9144000"/>
  <p:defaultTextStyle>
    <a:defPPr>
      <a:defRPr lang="en-GB"/>
    </a:defPPr>
    <a:lvl1pPr algn="l" rtl="0" fontAlgn="base">
      <a:spcBef>
        <a:spcPct val="0"/>
      </a:spcBef>
      <a:spcAft>
        <a:spcPct val="0"/>
      </a:spcAft>
      <a:defRPr sz="1400" kern="1200">
        <a:solidFill>
          <a:schemeClr val="tx1"/>
        </a:solidFill>
        <a:latin typeface="Palatino Linotype" pitchFamily="18" charset="0"/>
        <a:ea typeface="+mn-ea"/>
        <a:cs typeface="+mn-cs"/>
      </a:defRPr>
    </a:lvl1pPr>
    <a:lvl2pPr marL="457200" algn="l" rtl="0" fontAlgn="base">
      <a:spcBef>
        <a:spcPct val="0"/>
      </a:spcBef>
      <a:spcAft>
        <a:spcPct val="0"/>
      </a:spcAft>
      <a:defRPr sz="1400" kern="1200">
        <a:solidFill>
          <a:schemeClr val="tx1"/>
        </a:solidFill>
        <a:latin typeface="Palatino Linotype" pitchFamily="18" charset="0"/>
        <a:ea typeface="+mn-ea"/>
        <a:cs typeface="+mn-cs"/>
      </a:defRPr>
    </a:lvl2pPr>
    <a:lvl3pPr marL="914400" algn="l" rtl="0" fontAlgn="base">
      <a:spcBef>
        <a:spcPct val="0"/>
      </a:spcBef>
      <a:spcAft>
        <a:spcPct val="0"/>
      </a:spcAft>
      <a:defRPr sz="1400" kern="1200">
        <a:solidFill>
          <a:schemeClr val="tx1"/>
        </a:solidFill>
        <a:latin typeface="Palatino Linotype" pitchFamily="18" charset="0"/>
        <a:ea typeface="+mn-ea"/>
        <a:cs typeface="+mn-cs"/>
      </a:defRPr>
    </a:lvl3pPr>
    <a:lvl4pPr marL="1371600" algn="l" rtl="0" fontAlgn="base">
      <a:spcBef>
        <a:spcPct val="0"/>
      </a:spcBef>
      <a:spcAft>
        <a:spcPct val="0"/>
      </a:spcAft>
      <a:defRPr sz="1400" kern="1200">
        <a:solidFill>
          <a:schemeClr val="tx1"/>
        </a:solidFill>
        <a:latin typeface="Palatino Linotype" pitchFamily="18" charset="0"/>
        <a:ea typeface="+mn-ea"/>
        <a:cs typeface="+mn-cs"/>
      </a:defRPr>
    </a:lvl4pPr>
    <a:lvl5pPr marL="1828800" algn="l" rtl="0" fontAlgn="base">
      <a:spcBef>
        <a:spcPct val="0"/>
      </a:spcBef>
      <a:spcAft>
        <a:spcPct val="0"/>
      </a:spcAft>
      <a:defRPr sz="1400" kern="1200">
        <a:solidFill>
          <a:schemeClr val="tx1"/>
        </a:solidFill>
        <a:latin typeface="Palatino Linotype" pitchFamily="18" charset="0"/>
        <a:ea typeface="+mn-ea"/>
        <a:cs typeface="+mn-cs"/>
      </a:defRPr>
    </a:lvl5pPr>
    <a:lvl6pPr marL="2286000" algn="l" defTabSz="914400" rtl="0" eaLnBrk="1" latinLnBrk="0" hangingPunct="1">
      <a:defRPr sz="1400" kern="1200">
        <a:solidFill>
          <a:schemeClr val="tx1"/>
        </a:solidFill>
        <a:latin typeface="Palatino Linotype" pitchFamily="18" charset="0"/>
        <a:ea typeface="+mn-ea"/>
        <a:cs typeface="+mn-cs"/>
      </a:defRPr>
    </a:lvl6pPr>
    <a:lvl7pPr marL="2743200" algn="l" defTabSz="914400" rtl="0" eaLnBrk="1" latinLnBrk="0" hangingPunct="1">
      <a:defRPr sz="1400" kern="1200">
        <a:solidFill>
          <a:schemeClr val="tx1"/>
        </a:solidFill>
        <a:latin typeface="Palatino Linotype" pitchFamily="18" charset="0"/>
        <a:ea typeface="+mn-ea"/>
        <a:cs typeface="+mn-cs"/>
      </a:defRPr>
    </a:lvl7pPr>
    <a:lvl8pPr marL="3200400" algn="l" defTabSz="914400" rtl="0" eaLnBrk="1" latinLnBrk="0" hangingPunct="1">
      <a:defRPr sz="1400" kern="1200">
        <a:solidFill>
          <a:schemeClr val="tx1"/>
        </a:solidFill>
        <a:latin typeface="Palatino Linotype" pitchFamily="18" charset="0"/>
        <a:ea typeface="+mn-ea"/>
        <a:cs typeface="+mn-cs"/>
      </a:defRPr>
    </a:lvl8pPr>
    <a:lvl9pPr marL="3657600" algn="l" defTabSz="914400" rtl="0" eaLnBrk="1" latinLnBrk="0" hangingPunct="1">
      <a:defRPr sz="1400" kern="1200">
        <a:solidFill>
          <a:schemeClr val="tx1"/>
        </a:solidFill>
        <a:latin typeface="Palatino Linotype" pitchFamily="18" charset="0"/>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B8"/>
    <a:srgbClr val="009F52"/>
    <a:srgbClr val="129152"/>
    <a:srgbClr val="115865"/>
    <a:srgbClr val="0E6B79"/>
    <a:srgbClr val="DAE648"/>
    <a:srgbClr val="6AB6C8"/>
    <a:srgbClr val="E54070"/>
    <a:srgbClr val="E2AB42"/>
    <a:srgbClr val="E7EA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Ei tyyliä, ei ruudukko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eematyyli 1 - Korostu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DCAF9ED-07DC-4A11-8D7F-57B35C25682E}" styleName="Normaali tyyli 1 - Korostu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C2FFA5D-87B4-456A-9821-1D502468CF0F}" styleName="Teematyyli 1 - Korostu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49" autoAdjust="0"/>
    <p:restoredTop sz="94660"/>
  </p:normalViewPr>
  <p:slideViewPr>
    <p:cSldViewPr>
      <p:cViewPr varScale="1">
        <p:scale>
          <a:sx n="150" d="100"/>
          <a:sy n="150" d="100"/>
        </p:scale>
        <p:origin x="138" y="108"/>
      </p:cViewPr>
      <p:guideLst>
        <p:guide orient="horz" pos="180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3" Type="http://schemas.openxmlformats.org/officeDocument/2006/relationships/oleObject" Target="file:///D:\MultiCO\Working%20life%20skills\analyysi\Working%20life%20skills%20analysis\careers\UEF\Book3.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786175092599403E-2"/>
          <c:y val="3.764684996923362E-2"/>
          <c:w val="0.88650049111997209"/>
          <c:h val="0.57169501873763107"/>
        </c:manualLayout>
      </c:layout>
      <c:barChart>
        <c:barDir val="col"/>
        <c:grouping val="stacked"/>
        <c:varyColors val="0"/>
        <c:ser>
          <c:idx val="0"/>
          <c:order val="0"/>
          <c:spPr>
            <a:solidFill>
              <a:schemeClr val="tx1"/>
            </a:solidFill>
            <a:ln>
              <a:solidFill>
                <a:schemeClr val="tx1"/>
              </a:solidFill>
            </a:ln>
            <a:effectLst/>
          </c:spPr>
          <c:invertIfNegative val="0"/>
          <c:dPt>
            <c:idx val="0"/>
            <c:invertIfNegative val="0"/>
            <c:bubble3D val="0"/>
            <c:spPr>
              <a:solidFill>
                <a:schemeClr val="tx1"/>
              </a:solidFill>
              <a:ln>
                <a:solidFill>
                  <a:schemeClr val="tx1"/>
                </a:solidFill>
              </a:ln>
              <a:effectLst/>
            </c:spPr>
            <c:extLst xmlns:c16r2="http://schemas.microsoft.com/office/drawing/2015/06/chart">
              <c:ext xmlns:c16="http://schemas.microsoft.com/office/drawing/2014/chart" uri="{C3380CC4-5D6E-409C-BE32-E72D297353CC}">
                <c16:uniqueId val="{00000001-8A04-42FF-9EDF-E5820669970A}"/>
              </c:ext>
            </c:extLst>
          </c:dPt>
          <c:dPt>
            <c:idx val="1"/>
            <c:invertIfNegative val="0"/>
            <c:bubble3D val="0"/>
            <c:spPr>
              <a:solidFill>
                <a:schemeClr val="tx1"/>
              </a:solidFill>
              <a:ln>
                <a:solidFill>
                  <a:schemeClr val="tx1"/>
                </a:solidFill>
              </a:ln>
              <a:effectLst/>
            </c:spPr>
            <c:extLst xmlns:c16r2="http://schemas.microsoft.com/office/drawing/2015/06/chart">
              <c:ext xmlns:c16="http://schemas.microsoft.com/office/drawing/2014/chart" uri="{C3380CC4-5D6E-409C-BE32-E72D297353CC}">
                <c16:uniqueId val="{00000003-8A04-42FF-9EDF-E5820669970A}"/>
              </c:ext>
            </c:extLst>
          </c:dPt>
          <c:dPt>
            <c:idx val="2"/>
            <c:invertIfNegative val="0"/>
            <c:bubble3D val="0"/>
            <c:spPr>
              <a:solidFill>
                <a:schemeClr val="tx1"/>
              </a:solidFill>
              <a:ln>
                <a:solidFill>
                  <a:schemeClr val="tx1"/>
                </a:solidFill>
              </a:ln>
              <a:effectLst/>
            </c:spPr>
            <c:extLst xmlns:c16r2="http://schemas.microsoft.com/office/drawing/2015/06/chart">
              <c:ext xmlns:c16="http://schemas.microsoft.com/office/drawing/2014/chart" uri="{C3380CC4-5D6E-409C-BE32-E72D297353CC}">
                <c16:uniqueId val="{00000005-8A04-42FF-9EDF-E5820669970A}"/>
              </c:ext>
            </c:extLst>
          </c:dPt>
          <c:dPt>
            <c:idx val="3"/>
            <c:invertIfNegative val="0"/>
            <c:bubble3D val="0"/>
            <c:spPr>
              <a:solidFill>
                <a:schemeClr val="tx1"/>
              </a:solidFill>
              <a:ln>
                <a:solidFill>
                  <a:schemeClr val="tx1"/>
                </a:solidFill>
              </a:ln>
              <a:effectLst/>
            </c:spPr>
            <c:extLst xmlns:c16r2="http://schemas.microsoft.com/office/drawing/2015/06/chart">
              <c:ext xmlns:c16="http://schemas.microsoft.com/office/drawing/2014/chart" uri="{C3380CC4-5D6E-409C-BE32-E72D297353CC}">
                <c16:uniqueId val="{00000007-8A04-42FF-9EDF-E5820669970A}"/>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Arial" panose="020B0604020202020204" pitchFamily="34" charset="0"/>
                    <a:ea typeface="+mn-ea"/>
                    <a:cs typeface="Arial" panose="020B0604020202020204" pitchFamily="34" charset="0"/>
                  </a:defRPr>
                </a:pPr>
                <a:endParaRPr lang="fi-FI"/>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Sheet1!$H$1:$H$4</c:f>
              <c:strCache>
                <c:ptCount val="4"/>
                <c:pt idx="0">
                  <c:v>Tools for Working</c:v>
                </c:pt>
                <c:pt idx="1">
                  <c:v>Ways of Working</c:v>
                </c:pt>
                <c:pt idx="2">
                  <c:v>Ways of Thinking</c:v>
                </c:pt>
                <c:pt idx="3">
                  <c:v>Living in the World</c:v>
                </c:pt>
              </c:strCache>
            </c:strRef>
          </c:cat>
          <c:val>
            <c:numRef>
              <c:f>Sheet1!$I$1:$I$4</c:f>
              <c:numCache>
                <c:formatCode>General</c:formatCode>
                <c:ptCount val="4"/>
                <c:pt idx="0">
                  <c:v>209</c:v>
                </c:pt>
                <c:pt idx="1">
                  <c:v>77</c:v>
                </c:pt>
                <c:pt idx="2">
                  <c:v>55</c:v>
                </c:pt>
                <c:pt idx="3">
                  <c:v>21</c:v>
                </c:pt>
              </c:numCache>
            </c:numRef>
          </c:val>
          <c:extLst xmlns:c16r2="http://schemas.microsoft.com/office/drawing/2015/06/chart">
            <c:ext xmlns:c16="http://schemas.microsoft.com/office/drawing/2014/chart" uri="{C3380CC4-5D6E-409C-BE32-E72D297353CC}">
              <c16:uniqueId val="{00000008-8A04-42FF-9EDF-E5820669970A}"/>
            </c:ext>
          </c:extLst>
        </c:ser>
        <c:ser>
          <c:idx val="1"/>
          <c:order val="1"/>
          <c:spPr>
            <a:solidFill>
              <a:schemeClr val="bg1">
                <a:lumMod val="50000"/>
              </a:schemeClr>
            </a:solidFill>
            <a:ln>
              <a:solidFill>
                <a:schemeClr val="tx1"/>
              </a:solidFill>
            </a:ln>
            <a:effectLst/>
          </c:spPr>
          <c:invertIfNegative val="0"/>
          <c:dPt>
            <c:idx val="0"/>
            <c:invertIfNegative val="0"/>
            <c:bubble3D val="0"/>
            <c:spPr>
              <a:solidFill>
                <a:schemeClr val="bg1">
                  <a:lumMod val="50000"/>
                </a:schemeClr>
              </a:solidFill>
              <a:ln>
                <a:solidFill>
                  <a:schemeClr val="tx1"/>
                </a:solidFill>
              </a:ln>
              <a:effectLst/>
            </c:spPr>
            <c:extLst xmlns:c16r2="http://schemas.microsoft.com/office/drawing/2015/06/chart">
              <c:ext xmlns:c16="http://schemas.microsoft.com/office/drawing/2014/chart" uri="{C3380CC4-5D6E-409C-BE32-E72D297353CC}">
                <c16:uniqueId val="{0000000A-8A04-42FF-9EDF-E5820669970A}"/>
              </c:ext>
            </c:extLst>
          </c:dPt>
          <c:dPt>
            <c:idx val="1"/>
            <c:invertIfNegative val="0"/>
            <c:bubble3D val="0"/>
            <c:spPr>
              <a:solidFill>
                <a:schemeClr val="bg1">
                  <a:lumMod val="50000"/>
                </a:schemeClr>
              </a:solidFill>
              <a:ln>
                <a:solidFill>
                  <a:schemeClr val="tx1"/>
                </a:solidFill>
              </a:ln>
              <a:effectLst/>
            </c:spPr>
            <c:extLst xmlns:c16r2="http://schemas.microsoft.com/office/drawing/2015/06/chart">
              <c:ext xmlns:c16="http://schemas.microsoft.com/office/drawing/2014/chart" uri="{C3380CC4-5D6E-409C-BE32-E72D297353CC}">
                <c16:uniqueId val="{0000000C-8A04-42FF-9EDF-E5820669970A}"/>
              </c:ext>
            </c:extLst>
          </c:dPt>
          <c:dPt>
            <c:idx val="2"/>
            <c:invertIfNegative val="0"/>
            <c:bubble3D val="0"/>
            <c:spPr>
              <a:solidFill>
                <a:schemeClr val="bg1">
                  <a:lumMod val="50000"/>
                </a:schemeClr>
              </a:solidFill>
              <a:ln>
                <a:solidFill>
                  <a:schemeClr val="tx1"/>
                </a:solidFill>
              </a:ln>
              <a:effectLst/>
            </c:spPr>
            <c:extLst xmlns:c16r2="http://schemas.microsoft.com/office/drawing/2015/06/chart">
              <c:ext xmlns:c16="http://schemas.microsoft.com/office/drawing/2014/chart" uri="{C3380CC4-5D6E-409C-BE32-E72D297353CC}">
                <c16:uniqueId val="{0000000E-8A04-42FF-9EDF-E5820669970A}"/>
              </c:ext>
            </c:extLst>
          </c:dPt>
          <c:dLbls>
            <c:dLbl>
              <c:idx val="3"/>
              <c:delete val="1"/>
              <c:extLst xmlns:c16r2="http://schemas.microsoft.com/office/drawing/2015/06/chart">
                <c:ext xmlns:c16="http://schemas.microsoft.com/office/drawing/2014/chart" uri="{C3380CC4-5D6E-409C-BE32-E72D297353CC}">
                  <c16:uniqueId val="{0000000F-8A04-42FF-9EDF-E5820669970A}"/>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fi-FI"/>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Sheet1!$H$1:$H$4</c:f>
              <c:strCache>
                <c:ptCount val="4"/>
                <c:pt idx="0">
                  <c:v>Tools for Working</c:v>
                </c:pt>
                <c:pt idx="1">
                  <c:v>Ways of Working</c:v>
                </c:pt>
                <c:pt idx="2">
                  <c:v>Ways of Thinking</c:v>
                </c:pt>
                <c:pt idx="3">
                  <c:v>Living in the World</c:v>
                </c:pt>
              </c:strCache>
            </c:strRef>
          </c:cat>
          <c:val>
            <c:numRef>
              <c:f>Sheet1!$J$1:$J$4</c:f>
              <c:numCache>
                <c:formatCode>General</c:formatCode>
                <c:ptCount val="4"/>
                <c:pt idx="0">
                  <c:v>77</c:v>
                </c:pt>
                <c:pt idx="1">
                  <c:v>47</c:v>
                </c:pt>
                <c:pt idx="2">
                  <c:v>28</c:v>
                </c:pt>
                <c:pt idx="3">
                  <c:v>0</c:v>
                </c:pt>
              </c:numCache>
            </c:numRef>
          </c:val>
          <c:extLst xmlns:c16r2="http://schemas.microsoft.com/office/drawing/2015/06/chart">
            <c:ext xmlns:c16="http://schemas.microsoft.com/office/drawing/2014/chart" uri="{C3380CC4-5D6E-409C-BE32-E72D297353CC}">
              <c16:uniqueId val="{00000010-8A04-42FF-9EDF-E5820669970A}"/>
            </c:ext>
          </c:extLst>
        </c:ser>
        <c:ser>
          <c:idx val="2"/>
          <c:order val="2"/>
          <c:spPr>
            <a:solidFill>
              <a:schemeClr val="bg1"/>
            </a:solidFill>
            <a:ln>
              <a:solidFill>
                <a:schemeClr val="tx1"/>
              </a:solidFill>
            </a:ln>
            <a:effectLst/>
          </c:spPr>
          <c:invertIfNegative val="0"/>
          <c:dPt>
            <c:idx val="0"/>
            <c:invertIfNegative val="0"/>
            <c:bubble3D val="0"/>
            <c:spPr>
              <a:solidFill>
                <a:schemeClr val="bg1"/>
              </a:solidFill>
              <a:ln>
                <a:solidFill>
                  <a:schemeClr val="tx1"/>
                </a:solidFill>
              </a:ln>
              <a:effectLst/>
            </c:spPr>
            <c:extLst xmlns:c16r2="http://schemas.microsoft.com/office/drawing/2015/06/chart">
              <c:ext xmlns:c16="http://schemas.microsoft.com/office/drawing/2014/chart" uri="{C3380CC4-5D6E-409C-BE32-E72D297353CC}">
                <c16:uniqueId val="{00000012-8A04-42FF-9EDF-E5820669970A}"/>
              </c:ext>
            </c:extLst>
          </c:dPt>
          <c:dPt>
            <c:idx val="1"/>
            <c:invertIfNegative val="0"/>
            <c:bubble3D val="0"/>
            <c:spPr>
              <a:solidFill>
                <a:schemeClr val="bg1"/>
              </a:solidFill>
              <a:ln>
                <a:solidFill>
                  <a:schemeClr val="tx1"/>
                </a:solidFill>
              </a:ln>
              <a:effectLst/>
            </c:spPr>
            <c:extLst xmlns:c16r2="http://schemas.microsoft.com/office/drawing/2015/06/chart">
              <c:ext xmlns:c16="http://schemas.microsoft.com/office/drawing/2014/chart" uri="{C3380CC4-5D6E-409C-BE32-E72D297353CC}">
                <c16:uniqueId val="{00000014-8A04-42FF-9EDF-E5820669970A}"/>
              </c:ext>
            </c:extLst>
          </c:dPt>
          <c:dPt>
            <c:idx val="2"/>
            <c:invertIfNegative val="0"/>
            <c:bubble3D val="0"/>
            <c:spPr>
              <a:solidFill>
                <a:schemeClr val="bg1"/>
              </a:solidFill>
              <a:ln>
                <a:solidFill>
                  <a:schemeClr val="tx1"/>
                </a:solidFill>
              </a:ln>
              <a:effectLst/>
            </c:spPr>
            <c:extLst xmlns:c16r2="http://schemas.microsoft.com/office/drawing/2015/06/chart">
              <c:ext xmlns:c16="http://schemas.microsoft.com/office/drawing/2014/chart" uri="{C3380CC4-5D6E-409C-BE32-E72D297353CC}">
                <c16:uniqueId val="{00000016-8A04-42FF-9EDF-E5820669970A}"/>
              </c:ext>
            </c:extLst>
          </c:dPt>
          <c:dLbls>
            <c:dLbl>
              <c:idx val="3"/>
              <c:delete val="1"/>
              <c:extLst xmlns:c16r2="http://schemas.microsoft.com/office/drawing/2015/06/chart">
                <c:ext xmlns:c16="http://schemas.microsoft.com/office/drawing/2014/chart" uri="{C3380CC4-5D6E-409C-BE32-E72D297353CC}">
                  <c16:uniqueId val="{00000017-8A04-42FF-9EDF-E5820669970A}"/>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Arial" panose="020B0604020202020204" pitchFamily="34" charset="0"/>
                    <a:ea typeface="+mn-ea"/>
                    <a:cs typeface="Arial" panose="020B0604020202020204" pitchFamily="34" charset="0"/>
                  </a:defRPr>
                </a:pPr>
                <a:endParaRPr lang="fi-FI"/>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Sheet1!$H$1:$H$4</c:f>
              <c:strCache>
                <c:ptCount val="4"/>
                <c:pt idx="0">
                  <c:v>Tools for Working</c:v>
                </c:pt>
                <c:pt idx="1">
                  <c:v>Ways of Working</c:v>
                </c:pt>
                <c:pt idx="2">
                  <c:v>Ways of Thinking</c:v>
                </c:pt>
                <c:pt idx="3">
                  <c:v>Living in the World</c:v>
                </c:pt>
              </c:strCache>
            </c:strRef>
          </c:cat>
          <c:val>
            <c:numRef>
              <c:f>Sheet1!$K$1:$K$4</c:f>
              <c:numCache>
                <c:formatCode>General</c:formatCode>
                <c:ptCount val="4"/>
                <c:pt idx="0">
                  <c:v>31</c:v>
                </c:pt>
                <c:pt idx="1">
                  <c:v>42</c:v>
                </c:pt>
                <c:pt idx="2">
                  <c:v>16</c:v>
                </c:pt>
                <c:pt idx="3">
                  <c:v>0</c:v>
                </c:pt>
              </c:numCache>
            </c:numRef>
          </c:val>
          <c:extLst xmlns:c16r2="http://schemas.microsoft.com/office/drawing/2015/06/chart">
            <c:ext xmlns:c16="http://schemas.microsoft.com/office/drawing/2014/chart" uri="{C3380CC4-5D6E-409C-BE32-E72D297353CC}">
              <c16:uniqueId val="{00000018-8A04-42FF-9EDF-E5820669970A}"/>
            </c:ext>
          </c:extLst>
        </c:ser>
        <c:dLbls>
          <c:dLblPos val="ctr"/>
          <c:showLegendKey val="0"/>
          <c:showVal val="1"/>
          <c:showCatName val="0"/>
          <c:showSerName val="0"/>
          <c:showPercent val="0"/>
          <c:showBubbleSize val="0"/>
        </c:dLbls>
        <c:gapWidth val="101"/>
        <c:overlap val="100"/>
        <c:axId val="204780480"/>
        <c:axId val="204780872"/>
      </c:barChart>
      <c:catAx>
        <c:axId val="2047804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fi-FI"/>
          </a:p>
        </c:txPr>
        <c:crossAx val="204780872"/>
        <c:crosses val="autoZero"/>
        <c:auto val="1"/>
        <c:lblAlgn val="ctr"/>
        <c:lblOffset val="100"/>
        <c:noMultiLvlLbl val="0"/>
      </c:catAx>
      <c:valAx>
        <c:axId val="204780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fi-FI"/>
          </a:p>
        </c:txPr>
        <c:crossAx val="204780480"/>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fi-FI"/>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ECA551-B70B-4904-A7B6-CE6F4671ED55}" type="doc">
      <dgm:prSet loTypeId="urn:microsoft.com/office/officeart/2005/8/layout/matrix1" loCatId="matrix" qsTypeId="urn:microsoft.com/office/officeart/2005/8/quickstyle/simple1" qsCatId="simple" csTypeId="urn:microsoft.com/office/officeart/2005/8/colors/accent3_5" csCatId="accent3" phldr="1"/>
      <dgm:spPr/>
      <dgm:t>
        <a:bodyPr/>
        <a:lstStyle/>
        <a:p>
          <a:endParaRPr lang="en-US"/>
        </a:p>
      </dgm:t>
    </dgm:pt>
    <dgm:pt modelId="{2731A9AC-1D6A-437A-91D8-A698DA89EE8F}">
      <dgm:prSet phldrT="[Text]" custT="1"/>
      <dgm:spPr>
        <a:xfrm>
          <a:off x="3661742" y="2396826"/>
          <a:ext cx="941040" cy="372491"/>
        </a:xfrm>
        <a:prstGeom prst="roundRect">
          <a:avLst/>
        </a:prstGeom>
        <a:solidFill>
          <a:srgbClr val="A5A5A5">
            <a:tint val="4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1100" dirty="0" smtClean="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Chemist</a:t>
          </a:r>
          <a:endParaRPr lang="en-US" sz="11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25E35044-EC05-4408-AF21-6E7621A4F4A7}" type="parTrans" cxnId="{16F07017-2BC9-47C3-8964-CE283AB984C5}">
      <dgm:prSet/>
      <dgm:spPr/>
      <dgm:t>
        <a:bodyPr/>
        <a:lstStyle/>
        <a:p>
          <a:endParaRPr lang="en-US"/>
        </a:p>
      </dgm:t>
    </dgm:pt>
    <dgm:pt modelId="{2ADD91B1-7996-4D3A-A359-EA59FE339346}" type="sibTrans" cxnId="{16F07017-2BC9-47C3-8964-CE283AB984C5}">
      <dgm:prSet/>
      <dgm:spPr/>
      <dgm:t>
        <a:bodyPr/>
        <a:lstStyle/>
        <a:p>
          <a:endParaRPr lang="en-US"/>
        </a:p>
      </dgm:t>
    </dgm:pt>
    <dgm:pt modelId="{5FD3893E-7730-4546-9018-3AB9F9A8199E}" type="pres">
      <dgm:prSet presAssocID="{CCECA551-B70B-4904-A7B6-CE6F4671ED55}" presName="diagram" presStyleCnt="0">
        <dgm:presLayoutVars>
          <dgm:chMax val="1"/>
          <dgm:dir/>
          <dgm:animLvl val="ctr"/>
          <dgm:resizeHandles val="exact"/>
        </dgm:presLayoutVars>
      </dgm:prSet>
      <dgm:spPr/>
      <dgm:t>
        <a:bodyPr/>
        <a:lstStyle/>
        <a:p>
          <a:endParaRPr lang="en-US"/>
        </a:p>
      </dgm:t>
    </dgm:pt>
    <dgm:pt modelId="{B8AA39E8-01EE-49A2-8F0A-C1CC60418E31}" type="pres">
      <dgm:prSet presAssocID="{CCECA551-B70B-4904-A7B6-CE6F4671ED55}" presName="matrix" presStyleCnt="0"/>
      <dgm:spPr/>
    </dgm:pt>
    <dgm:pt modelId="{0B13D650-5261-4EB2-AC81-6F98B13DA209}" type="pres">
      <dgm:prSet presAssocID="{CCECA551-B70B-4904-A7B6-CE6F4671ED55}" presName="tile1" presStyleLbl="node1" presStyleIdx="0" presStyleCnt="4" custLinFactNeighborY="-1984"/>
      <dgm:spPr>
        <a:xfrm rot="16200000">
          <a:off x="774595" y="-774595"/>
          <a:ext cx="2583072" cy="4132262"/>
        </a:xfrm>
        <a:prstGeom prst="round1Rect">
          <a:avLst/>
        </a:prstGeom>
        <a:solidFill>
          <a:srgbClr val="A5A5A5">
            <a:alpha val="9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endParaRPr lang="en-US"/>
        </a:p>
      </dgm:t>
    </dgm:pt>
    <dgm:pt modelId="{4989BEB5-B519-4F61-991E-412133C79F79}" type="pres">
      <dgm:prSet presAssocID="{CCECA551-B70B-4904-A7B6-CE6F4671ED55}" presName="tile1text" presStyleLbl="node1" presStyleIdx="0" presStyleCnt="4">
        <dgm:presLayoutVars>
          <dgm:chMax val="0"/>
          <dgm:chPref val="0"/>
          <dgm:bulletEnabled val="1"/>
        </dgm:presLayoutVars>
      </dgm:prSet>
      <dgm:spPr/>
      <dgm:t>
        <a:bodyPr/>
        <a:lstStyle/>
        <a:p>
          <a:endParaRPr lang="en-US"/>
        </a:p>
      </dgm:t>
    </dgm:pt>
    <dgm:pt modelId="{29142190-4524-4FBB-B218-4D1E1537C279}" type="pres">
      <dgm:prSet presAssocID="{CCECA551-B70B-4904-A7B6-CE6F4671ED55}" presName="tile2" presStyleLbl="node1" presStyleIdx="1" presStyleCnt="4" custLinFactNeighborX="1895" custLinFactNeighborY="-711"/>
      <dgm:spPr>
        <a:xfrm>
          <a:off x="4132262" y="0"/>
          <a:ext cx="4132262" cy="2583072"/>
        </a:xfrm>
        <a:prstGeom prst="round1Rect">
          <a:avLst/>
        </a:prstGeom>
        <a:solidFill>
          <a:srgbClr val="A5A5A5">
            <a:alpha val="90000"/>
            <a:hueOff val="0"/>
            <a:satOff val="0"/>
            <a:lumOff val="0"/>
            <a:alphaOff val="-13333"/>
          </a:srgbClr>
        </a:solidFill>
        <a:ln w="12700" cap="flat" cmpd="sng" algn="ctr">
          <a:solidFill>
            <a:sysClr val="window" lastClr="FFFFFF">
              <a:hueOff val="0"/>
              <a:satOff val="0"/>
              <a:lumOff val="0"/>
              <a:alphaOff val="0"/>
            </a:sysClr>
          </a:solidFill>
          <a:prstDash val="solid"/>
          <a:miter lim="800000"/>
        </a:ln>
        <a:effectLst/>
      </dgm:spPr>
      <dgm:t>
        <a:bodyPr/>
        <a:lstStyle/>
        <a:p>
          <a:endParaRPr lang="en-US"/>
        </a:p>
      </dgm:t>
    </dgm:pt>
    <dgm:pt modelId="{7CE09D9B-6828-45AA-B22B-C9514FADBA49}" type="pres">
      <dgm:prSet presAssocID="{CCECA551-B70B-4904-A7B6-CE6F4671ED55}" presName="tile2text" presStyleLbl="node1" presStyleIdx="1" presStyleCnt="4">
        <dgm:presLayoutVars>
          <dgm:chMax val="0"/>
          <dgm:chPref val="0"/>
          <dgm:bulletEnabled val="1"/>
        </dgm:presLayoutVars>
      </dgm:prSet>
      <dgm:spPr/>
      <dgm:t>
        <a:bodyPr/>
        <a:lstStyle/>
        <a:p>
          <a:endParaRPr lang="en-US"/>
        </a:p>
      </dgm:t>
    </dgm:pt>
    <dgm:pt modelId="{E5E5A2F2-CFBA-4EE0-96AE-C283A5664E47}" type="pres">
      <dgm:prSet presAssocID="{CCECA551-B70B-4904-A7B6-CE6F4671ED55}" presName="tile3" presStyleLbl="node1" presStyleIdx="2" presStyleCnt="4"/>
      <dgm:spPr>
        <a:xfrm rot="10800000">
          <a:off x="0" y="2583072"/>
          <a:ext cx="4132262" cy="2583072"/>
        </a:xfrm>
        <a:prstGeom prst="round1Rect">
          <a:avLst/>
        </a:prstGeom>
        <a:solidFill>
          <a:srgbClr val="A5A5A5">
            <a:alpha val="90000"/>
            <a:hueOff val="0"/>
            <a:satOff val="0"/>
            <a:lumOff val="0"/>
            <a:alphaOff val="-26667"/>
          </a:srgbClr>
        </a:solidFill>
        <a:ln w="12700" cap="flat" cmpd="sng" algn="ctr">
          <a:solidFill>
            <a:sysClr val="window" lastClr="FFFFFF">
              <a:hueOff val="0"/>
              <a:satOff val="0"/>
              <a:lumOff val="0"/>
              <a:alphaOff val="0"/>
            </a:sysClr>
          </a:solidFill>
          <a:prstDash val="solid"/>
          <a:miter lim="800000"/>
        </a:ln>
        <a:effectLst/>
      </dgm:spPr>
      <dgm:t>
        <a:bodyPr/>
        <a:lstStyle/>
        <a:p>
          <a:endParaRPr lang="en-US"/>
        </a:p>
      </dgm:t>
    </dgm:pt>
    <dgm:pt modelId="{AC230049-6933-4188-BB6F-E33420B326B4}" type="pres">
      <dgm:prSet presAssocID="{CCECA551-B70B-4904-A7B6-CE6F4671ED55}" presName="tile3text" presStyleLbl="node1" presStyleIdx="2" presStyleCnt="4">
        <dgm:presLayoutVars>
          <dgm:chMax val="0"/>
          <dgm:chPref val="0"/>
          <dgm:bulletEnabled val="1"/>
        </dgm:presLayoutVars>
      </dgm:prSet>
      <dgm:spPr/>
      <dgm:t>
        <a:bodyPr/>
        <a:lstStyle/>
        <a:p>
          <a:endParaRPr lang="en-US"/>
        </a:p>
      </dgm:t>
    </dgm:pt>
    <dgm:pt modelId="{CF4C9A71-B528-4302-B15D-E31274D5EA07}" type="pres">
      <dgm:prSet presAssocID="{CCECA551-B70B-4904-A7B6-CE6F4671ED55}" presName="tile4" presStyleLbl="node1" presStyleIdx="3" presStyleCnt="4"/>
      <dgm:spPr>
        <a:xfrm rot="5400000">
          <a:off x="4906857" y="1808476"/>
          <a:ext cx="2583072" cy="4132262"/>
        </a:xfrm>
        <a:prstGeom prst="round1Rect">
          <a:avLst/>
        </a:prstGeom>
        <a:solidFill>
          <a:srgbClr val="A5A5A5">
            <a:alpha val="90000"/>
            <a:hueOff val="0"/>
            <a:satOff val="0"/>
            <a:lumOff val="0"/>
            <a:alphaOff val="-40000"/>
          </a:srgbClr>
        </a:solidFill>
        <a:ln w="12700" cap="flat" cmpd="sng" algn="ctr">
          <a:solidFill>
            <a:sysClr val="window" lastClr="FFFFFF">
              <a:hueOff val="0"/>
              <a:satOff val="0"/>
              <a:lumOff val="0"/>
              <a:alphaOff val="0"/>
            </a:sysClr>
          </a:solidFill>
          <a:prstDash val="solid"/>
          <a:miter lim="800000"/>
        </a:ln>
        <a:effectLst/>
      </dgm:spPr>
      <dgm:t>
        <a:bodyPr/>
        <a:lstStyle/>
        <a:p>
          <a:endParaRPr lang="en-US"/>
        </a:p>
      </dgm:t>
    </dgm:pt>
    <dgm:pt modelId="{A9E48762-3D4C-4E91-BAB7-3C207E5F067D}" type="pres">
      <dgm:prSet presAssocID="{CCECA551-B70B-4904-A7B6-CE6F4671ED55}" presName="tile4text" presStyleLbl="node1" presStyleIdx="3" presStyleCnt="4">
        <dgm:presLayoutVars>
          <dgm:chMax val="0"/>
          <dgm:chPref val="0"/>
          <dgm:bulletEnabled val="1"/>
        </dgm:presLayoutVars>
      </dgm:prSet>
      <dgm:spPr/>
      <dgm:t>
        <a:bodyPr/>
        <a:lstStyle/>
        <a:p>
          <a:endParaRPr lang="en-US"/>
        </a:p>
      </dgm:t>
    </dgm:pt>
    <dgm:pt modelId="{3140061D-19D3-42D0-8BBE-472284B1E9E0}" type="pres">
      <dgm:prSet presAssocID="{CCECA551-B70B-4904-A7B6-CE6F4671ED55}" presName="centerTile" presStyleLbl="fgShp" presStyleIdx="0" presStyleCnt="1" custScaleX="37955" custScaleY="28841">
        <dgm:presLayoutVars>
          <dgm:chMax val="0"/>
          <dgm:chPref val="0"/>
        </dgm:presLayoutVars>
      </dgm:prSet>
      <dgm:spPr/>
      <dgm:t>
        <a:bodyPr/>
        <a:lstStyle/>
        <a:p>
          <a:endParaRPr lang="en-US"/>
        </a:p>
      </dgm:t>
    </dgm:pt>
  </dgm:ptLst>
  <dgm:cxnLst>
    <dgm:cxn modelId="{EBA95127-AF3A-42DE-B56A-68CAA2F8684E}" type="presOf" srcId="{CCECA551-B70B-4904-A7B6-CE6F4671ED55}" destId="{5FD3893E-7730-4546-9018-3AB9F9A8199E}" srcOrd="0" destOrd="0" presId="urn:microsoft.com/office/officeart/2005/8/layout/matrix1"/>
    <dgm:cxn modelId="{16F07017-2BC9-47C3-8964-CE283AB984C5}" srcId="{CCECA551-B70B-4904-A7B6-CE6F4671ED55}" destId="{2731A9AC-1D6A-437A-91D8-A698DA89EE8F}" srcOrd="0" destOrd="0" parTransId="{25E35044-EC05-4408-AF21-6E7621A4F4A7}" sibTransId="{2ADD91B1-7996-4D3A-A359-EA59FE339346}"/>
    <dgm:cxn modelId="{52B06B5A-0D9C-40BF-BE34-54DDA7A2CF84}" type="presOf" srcId="{2731A9AC-1D6A-437A-91D8-A698DA89EE8F}" destId="{3140061D-19D3-42D0-8BBE-472284B1E9E0}" srcOrd="0" destOrd="0" presId="urn:microsoft.com/office/officeart/2005/8/layout/matrix1"/>
    <dgm:cxn modelId="{EB5272DA-D435-4DFF-A2B2-47BA8FEF572C}" type="presParOf" srcId="{5FD3893E-7730-4546-9018-3AB9F9A8199E}" destId="{B8AA39E8-01EE-49A2-8F0A-C1CC60418E31}" srcOrd="0" destOrd="0" presId="urn:microsoft.com/office/officeart/2005/8/layout/matrix1"/>
    <dgm:cxn modelId="{0140A76D-3B11-4854-BF3F-7E147250D579}" type="presParOf" srcId="{B8AA39E8-01EE-49A2-8F0A-C1CC60418E31}" destId="{0B13D650-5261-4EB2-AC81-6F98B13DA209}" srcOrd="0" destOrd="0" presId="urn:microsoft.com/office/officeart/2005/8/layout/matrix1"/>
    <dgm:cxn modelId="{65A58553-DCB5-46F1-8E53-F29DC2CB0237}" type="presParOf" srcId="{B8AA39E8-01EE-49A2-8F0A-C1CC60418E31}" destId="{4989BEB5-B519-4F61-991E-412133C79F79}" srcOrd="1" destOrd="0" presId="urn:microsoft.com/office/officeart/2005/8/layout/matrix1"/>
    <dgm:cxn modelId="{E85ADB98-B51D-416D-969D-2FEE2FB17F43}" type="presParOf" srcId="{B8AA39E8-01EE-49A2-8F0A-C1CC60418E31}" destId="{29142190-4524-4FBB-B218-4D1E1537C279}" srcOrd="2" destOrd="0" presId="urn:microsoft.com/office/officeart/2005/8/layout/matrix1"/>
    <dgm:cxn modelId="{BC11D429-648E-4ED4-A631-8846540F44F3}" type="presParOf" srcId="{B8AA39E8-01EE-49A2-8F0A-C1CC60418E31}" destId="{7CE09D9B-6828-45AA-B22B-C9514FADBA49}" srcOrd="3" destOrd="0" presId="urn:microsoft.com/office/officeart/2005/8/layout/matrix1"/>
    <dgm:cxn modelId="{D1A39F0E-EC44-495B-82E5-D9B51EA1CA73}" type="presParOf" srcId="{B8AA39E8-01EE-49A2-8F0A-C1CC60418E31}" destId="{E5E5A2F2-CFBA-4EE0-96AE-C283A5664E47}" srcOrd="4" destOrd="0" presId="urn:microsoft.com/office/officeart/2005/8/layout/matrix1"/>
    <dgm:cxn modelId="{5F50E089-91D1-4B8A-A23A-FA97639F9163}" type="presParOf" srcId="{B8AA39E8-01EE-49A2-8F0A-C1CC60418E31}" destId="{AC230049-6933-4188-BB6F-E33420B326B4}" srcOrd="5" destOrd="0" presId="urn:microsoft.com/office/officeart/2005/8/layout/matrix1"/>
    <dgm:cxn modelId="{7887FE36-1EBA-424C-B0BA-D4F058214B01}" type="presParOf" srcId="{B8AA39E8-01EE-49A2-8F0A-C1CC60418E31}" destId="{CF4C9A71-B528-4302-B15D-E31274D5EA07}" srcOrd="6" destOrd="0" presId="urn:microsoft.com/office/officeart/2005/8/layout/matrix1"/>
    <dgm:cxn modelId="{9B0E9570-E155-4654-B382-ED8CD5B14094}" type="presParOf" srcId="{B8AA39E8-01EE-49A2-8F0A-C1CC60418E31}" destId="{A9E48762-3D4C-4E91-BAB7-3C207E5F067D}" srcOrd="7" destOrd="0" presId="urn:microsoft.com/office/officeart/2005/8/layout/matrix1"/>
    <dgm:cxn modelId="{27F509F8-0F2F-4597-B700-27BD83492C61}" type="presParOf" srcId="{5FD3893E-7730-4546-9018-3AB9F9A8199E}" destId="{3140061D-19D3-42D0-8BBE-472284B1E9E0}"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ECA551-B70B-4904-A7B6-CE6F4671ED55}" type="doc">
      <dgm:prSet loTypeId="urn:microsoft.com/office/officeart/2005/8/layout/matrix1" loCatId="matrix" qsTypeId="urn:microsoft.com/office/officeart/2005/8/quickstyle/simple1" qsCatId="simple" csTypeId="urn:microsoft.com/office/officeart/2005/8/colors/accent3_5" csCatId="accent3" phldr="1"/>
      <dgm:spPr/>
      <dgm:t>
        <a:bodyPr/>
        <a:lstStyle/>
        <a:p>
          <a:endParaRPr lang="en-US"/>
        </a:p>
      </dgm:t>
    </dgm:pt>
    <dgm:pt modelId="{2731A9AC-1D6A-437A-91D8-A698DA89EE8F}">
      <dgm:prSet phldrT="[Text]" custT="1"/>
      <dgm:spPr>
        <a:xfrm>
          <a:off x="3661742" y="2405110"/>
          <a:ext cx="941040" cy="373779"/>
        </a:xfrm>
        <a:prstGeom prst="roundRect">
          <a:avLst/>
        </a:prstGeom>
        <a:solidFill>
          <a:srgbClr val="A5A5A5">
            <a:tint val="4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sz="1100" dirty="0" smtClean="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Air </a:t>
          </a:r>
          <a:r>
            <a:rPr lang="en-US" sz="1100" smtClean="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traffic controller</a:t>
          </a:r>
          <a:endParaRPr lang="en-US" sz="11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25E35044-EC05-4408-AF21-6E7621A4F4A7}" type="parTrans" cxnId="{16F07017-2BC9-47C3-8964-CE283AB984C5}">
      <dgm:prSet/>
      <dgm:spPr/>
      <dgm:t>
        <a:bodyPr/>
        <a:lstStyle/>
        <a:p>
          <a:endParaRPr lang="en-US"/>
        </a:p>
      </dgm:t>
    </dgm:pt>
    <dgm:pt modelId="{2ADD91B1-7996-4D3A-A359-EA59FE339346}" type="sibTrans" cxnId="{16F07017-2BC9-47C3-8964-CE283AB984C5}">
      <dgm:prSet/>
      <dgm:spPr/>
      <dgm:t>
        <a:bodyPr/>
        <a:lstStyle/>
        <a:p>
          <a:endParaRPr lang="en-US"/>
        </a:p>
      </dgm:t>
    </dgm:pt>
    <dgm:pt modelId="{5FD3893E-7730-4546-9018-3AB9F9A8199E}" type="pres">
      <dgm:prSet presAssocID="{CCECA551-B70B-4904-A7B6-CE6F4671ED55}" presName="diagram" presStyleCnt="0">
        <dgm:presLayoutVars>
          <dgm:chMax val="1"/>
          <dgm:dir/>
          <dgm:animLvl val="ctr"/>
          <dgm:resizeHandles val="exact"/>
        </dgm:presLayoutVars>
      </dgm:prSet>
      <dgm:spPr/>
      <dgm:t>
        <a:bodyPr/>
        <a:lstStyle/>
        <a:p>
          <a:endParaRPr lang="en-US"/>
        </a:p>
      </dgm:t>
    </dgm:pt>
    <dgm:pt modelId="{B8AA39E8-01EE-49A2-8F0A-C1CC60418E31}" type="pres">
      <dgm:prSet presAssocID="{CCECA551-B70B-4904-A7B6-CE6F4671ED55}" presName="matrix" presStyleCnt="0"/>
      <dgm:spPr/>
    </dgm:pt>
    <dgm:pt modelId="{0B13D650-5261-4EB2-AC81-6F98B13DA209}" type="pres">
      <dgm:prSet presAssocID="{CCECA551-B70B-4904-A7B6-CE6F4671ED55}" presName="tile1" presStyleLbl="node1" presStyleIdx="0" presStyleCnt="4" custLinFactNeighborY="-1984"/>
      <dgm:spPr>
        <a:xfrm rot="16200000">
          <a:off x="770131" y="-770131"/>
          <a:ext cx="2592000" cy="4132262"/>
        </a:xfrm>
        <a:prstGeom prst="round1Rect">
          <a:avLst/>
        </a:prstGeom>
        <a:solidFill>
          <a:srgbClr val="A5A5A5">
            <a:alpha val="9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endParaRPr lang="en-US"/>
        </a:p>
      </dgm:t>
    </dgm:pt>
    <dgm:pt modelId="{4989BEB5-B519-4F61-991E-412133C79F79}" type="pres">
      <dgm:prSet presAssocID="{CCECA551-B70B-4904-A7B6-CE6F4671ED55}" presName="tile1text" presStyleLbl="node1" presStyleIdx="0" presStyleCnt="4">
        <dgm:presLayoutVars>
          <dgm:chMax val="0"/>
          <dgm:chPref val="0"/>
          <dgm:bulletEnabled val="1"/>
        </dgm:presLayoutVars>
      </dgm:prSet>
      <dgm:spPr/>
      <dgm:t>
        <a:bodyPr/>
        <a:lstStyle/>
        <a:p>
          <a:endParaRPr lang="en-US"/>
        </a:p>
      </dgm:t>
    </dgm:pt>
    <dgm:pt modelId="{29142190-4524-4FBB-B218-4D1E1537C279}" type="pres">
      <dgm:prSet presAssocID="{CCECA551-B70B-4904-A7B6-CE6F4671ED55}" presName="tile2" presStyleLbl="node1" presStyleIdx="1" presStyleCnt="4" custLinFactNeighborX="1895" custLinFactNeighborY="-711"/>
      <dgm:spPr>
        <a:xfrm>
          <a:off x="4132262" y="0"/>
          <a:ext cx="4132262" cy="2592000"/>
        </a:xfrm>
        <a:prstGeom prst="round1Rect">
          <a:avLst/>
        </a:prstGeom>
        <a:solidFill>
          <a:srgbClr val="A5A5A5">
            <a:alpha val="90000"/>
            <a:hueOff val="0"/>
            <a:satOff val="0"/>
            <a:lumOff val="0"/>
            <a:alphaOff val="-13333"/>
          </a:srgbClr>
        </a:solidFill>
        <a:ln w="12700" cap="flat" cmpd="sng" algn="ctr">
          <a:solidFill>
            <a:sysClr val="window" lastClr="FFFFFF">
              <a:hueOff val="0"/>
              <a:satOff val="0"/>
              <a:lumOff val="0"/>
              <a:alphaOff val="0"/>
            </a:sysClr>
          </a:solidFill>
          <a:prstDash val="solid"/>
          <a:miter lim="800000"/>
        </a:ln>
        <a:effectLst/>
      </dgm:spPr>
      <dgm:t>
        <a:bodyPr/>
        <a:lstStyle/>
        <a:p>
          <a:endParaRPr lang="en-US"/>
        </a:p>
      </dgm:t>
    </dgm:pt>
    <dgm:pt modelId="{7CE09D9B-6828-45AA-B22B-C9514FADBA49}" type="pres">
      <dgm:prSet presAssocID="{CCECA551-B70B-4904-A7B6-CE6F4671ED55}" presName="tile2text" presStyleLbl="node1" presStyleIdx="1" presStyleCnt="4">
        <dgm:presLayoutVars>
          <dgm:chMax val="0"/>
          <dgm:chPref val="0"/>
          <dgm:bulletEnabled val="1"/>
        </dgm:presLayoutVars>
      </dgm:prSet>
      <dgm:spPr/>
      <dgm:t>
        <a:bodyPr/>
        <a:lstStyle/>
        <a:p>
          <a:endParaRPr lang="en-US"/>
        </a:p>
      </dgm:t>
    </dgm:pt>
    <dgm:pt modelId="{E5E5A2F2-CFBA-4EE0-96AE-C283A5664E47}" type="pres">
      <dgm:prSet presAssocID="{CCECA551-B70B-4904-A7B6-CE6F4671ED55}" presName="tile3" presStyleLbl="node1" presStyleIdx="2" presStyleCnt="4"/>
      <dgm:spPr>
        <a:xfrm rot="10800000">
          <a:off x="0" y="2592000"/>
          <a:ext cx="4132262" cy="2592000"/>
        </a:xfrm>
        <a:prstGeom prst="round1Rect">
          <a:avLst/>
        </a:prstGeom>
        <a:solidFill>
          <a:srgbClr val="A5A5A5">
            <a:alpha val="90000"/>
            <a:hueOff val="0"/>
            <a:satOff val="0"/>
            <a:lumOff val="0"/>
            <a:alphaOff val="-26667"/>
          </a:srgbClr>
        </a:solidFill>
        <a:ln w="12700" cap="flat" cmpd="sng" algn="ctr">
          <a:solidFill>
            <a:sysClr val="window" lastClr="FFFFFF">
              <a:hueOff val="0"/>
              <a:satOff val="0"/>
              <a:lumOff val="0"/>
              <a:alphaOff val="0"/>
            </a:sysClr>
          </a:solidFill>
          <a:prstDash val="solid"/>
          <a:miter lim="800000"/>
        </a:ln>
        <a:effectLst/>
      </dgm:spPr>
      <dgm:t>
        <a:bodyPr/>
        <a:lstStyle/>
        <a:p>
          <a:endParaRPr lang="en-US"/>
        </a:p>
      </dgm:t>
    </dgm:pt>
    <dgm:pt modelId="{AC230049-6933-4188-BB6F-E33420B326B4}" type="pres">
      <dgm:prSet presAssocID="{CCECA551-B70B-4904-A7B6-CE6F4671ED55}" presName="tile3text" presStyleLbl="node1" presStyleIdx="2" presStyleCnt="4">
        <dgm:presLayoutVars>
          <dgm:chMax val="0"/>
          <dgm:chPref val="0"/>
          <dgm:bulletEnabled val="1"/>
        </dgm:presLayoutVars>
      </dgm:prSet>
      <dgm:spPr/>
      <dgm:t>
        <a:bodyPr/>
        <a:lstStyle/>
        <a:p>
          <a:endParaRPr lang="en-US"/>
        </a:p>
      </dgm:t>
    </dgm:pt>
    <dgm:pt modelId="{CF4C9A71-B528-4302-B15D-E31274D5EA07}" type="pres">
      <dgm:prSet presAssocID="{CCECA551-B70B-4904-A7B6-CE6F4671ED55}" presName="tile4" presStyleLbl="node1" presStyleIdx="3" presStyleCnt="4"/>
      <dgm:spPr>
        <a:xfrm rot="5400000">
          <a:off x="4902393" y="1821868"/>
          <a:ext cx="2592000" cy="4132262"/>
        </a:xfrm>
        <a:prstGeom prst="round1Rect">
          <a:avLst/>
        </a:prstGeom>
        <a:solidFill>
          <a:srgbClr val="A5A5A5">
            <a:alpha val="90000"/>
            <a:hueOff val="0"/>
            <a:satOff val="0"/>
            <a:lumOff val="0"/>
            <a:alphaOff val="-40000"/>
          </a:srgbClr>
        </a:solidFill>
        <a:ln w="12700" cap="flat" cmpd="sng" algn="ctr">
          <a:solidFill>
            <a:sysClr val="window" lastClr="FFFFFF">
              <a:hueOff val="0"/>
              <a:satOff val="0"/>
              <a:lumOff val="0"/>
              <a:alphaOff val="0"/>
            </a:sysClr>
          </a:solidFill>
          <a:prstDash val="solid"/>
          <a:miter lim="800000"/>
        </a:ln>
        <a:effectLst/>
      </dgm:spPr>
      <dgm:t>
        <a:bodyPr/>
        <a:lstStyle/>
        <a:p>
          <a:endParaRPr lang="en-US"/>
        </a:p>
      </dgm:t>
    </dgm:pt>
    <dgm:pt modelId="{A9E48762-3D4C-4E91-BAB7-3C207E5F067D}" type="pres">
      <dgm:prSet presAssocID="{CCECA551-B70B-4904-A7B6-CE6F4671ED55}" presName="tile4text" presStyleLbl="node1" presStyleIdx="3" presStyleCnt="4">
        <dgm:presLayoutVars>
          <dgm:chMax val="0"/>
          <dgm:chPref val="0"/>
          <dgm:bulletEnabled val="1"/>
        </dgm:presLayoutVars>
      </dgm:prSet>
      <dgm:spPr/>
      <dgm:t>
        <a:bodyPr/>
        <a:lstStyle/>
        <a:p>
          <a:endParaRPr lang="en-US"/>
        </a:p>
      </dgm:t>
    </dgm:pt>
    <dgm:pt modelId="{3140061D-19D3-42D0-8BBE-472284B1E9E0}" type="pres">
      <dgm:prSet presAssocID="{CCECA551-B70B-4904-A7B6-CE6F4671ED55}" presName="centerTile" presStyleLbl="fgShp" presStyleIdx="0" presStyleCnt="1" custScaleX="37955" custScaleY="28841">
        <dgm:presLayoutVars>
          <dgm:chMax val="0"/>
          <dgm:chPref val="0"/>
        </dgm:presLayoutVars>
      </dgm:prSet>
      <dgm:spPr/>
      <dgm:t>
        <a:bodyPr/>
        <a:lstStyle/>
        <a:p>
          <a:endParaRPr lang="en-US"/>
        </a:p>
      </dgm:t>
    </dgm:pt>
  </dgm:ptLst>
  <dgm:cxnLst>
    <dgm:cxn modelId="{EBA95127-AF3A-42DE-B56A-68CAA2F8684E}" type="presOf" srcId="{CCECA551-B70B-4904-A7B6-CE6F4671ED55}" destId="{5FD3893E-7730-4546-9018-3AB9F9A8199E}" srcOrd="0" destOrd="0" presId="urn:microsoft.com/office/officeart/2005/8/layout/matrix1"/>
    <dgm:cxn modelId="{16F07017-2BC9-47C3-8964-CE283AB984C5}" srcId="{CCECA551-B70B-4904-A7B6-CE6F4671ED55}" destId="{2731A9AC-1D6A-437A-91D8-A698DA89EE8F}" srcOrd="0" destOrd="0" parTransId="{25E35044-EC05-4408-AF21-6E7621A4F4A7}" sibTransId="{2ADD91B1-7996-4D3A-A359-EA59FE339346}"/>
    <dgm:cxn modelId="{52B06B5A-0D9C-40BF-BE34-54DDA7A2CF84}" type="presOf" srcId="{2731A9AC-1D6A-437A-91D8-A698DA89EE8F}" destId="{3140061D-19D3-42D0-8BBE-472284B1E9E0}" srcOrd="0" destOrd="0" presId="urn:microsoft.com/office/officeart/2005/8/layout/matrix1"/>
    <dgm:cxn modelId="{EB5272DA-D435-4DFF-A2B2-47BA8FEF572C}" type="presParOf" srcId="{5FD3893E-7730-4546-9018-3AB9F9A8199E}" destId="{B8AA39E8-01EE-49A2-8F0A-C1CC60418E31}" srcOrd="0" destOrd="0" presId="urn:microsoft.com/office/officeart/2005/8/layout/matrix1"/>
    <dgm:cxn modelId="{0140A76D-3B11-4854-BF3F-7E147250D579}" type="presParOf" srcId="{B8AA39E8-01EE-49A2-8F0A-C1CC60418E31}" destId="{0B13D650-5261-4EB2-AC81-6F98B13DA209}" srcOrd="0" destOrd="0" presId="urn:microsoft.com/office/officeart/2005/8/layout/matrix1"/>
    <dgm:cxn modelId="{65A58553-DCB5-46F1-8E53-F29DC2CB0237}" type="presParOf" srcId="{B8AA39E8-01EE-49A2-8F0A-C1CC60418E31}" destId="{4989BEB5-B519-4F61-991E-412133C79F79}" srcOrd="1" destOrd="0" presId="urn:microsoft.com/office/officeart/2005/8/layout/matrix1"/>
    <dgm:cxn modelId="{E85ADB98-B51D-416D-969D-2FEE2FB17F43}" type="presParOf" srcId="{B8AA39E8-01EE-49A2-8F0A-C1CC60418E31}" destId="{29142190-4524-4FBB-B218-4D1E1537C279}" srcOrd="2" destOrd="0" presId="urn:microsoft.com/office/officeart/2005/8/layout/matrix1"/>
    <dgm:cxn modelId="{BC11D429-648E-4ED4-A631-8846540F44F3}" type="presParOf" srcId="{B8AA39E8-01EE-49A2-8F0A-C1CC60418E31}" destId="{7CE09D9B-6828-45AA-B22B-C9514FADBA49}" srcOrd="3" destOrd="0" presId="urn:microsoft.com/office/officeart/2005/8/layout/matrix1"/>
    <dgm:cxn modelId="{D1A39F0E-EC44-495B-82E5-D9B51EA1CA73}" type="presParOf" srcId="{B8AA39E8-01EE-49A2-8F0A-C1CC60418E31}" destId="{E5E5A2F2-CFBA-4EE0-96AE-C283A5664E47}" srcOrd="4" destOrd="0" presId="urn:microsoft.com/office/officeart/2005/8/layout/matrix1"/>
    <dgm:cxn modelId="{5F50E089-91D1-4B8A-A23A-FA97639F9163}" type="presParOf" srcId="{B8AA39E8-01EE-49A2-8F0A-C1CC60418E31}" destId="{AC230049-6933-4188-BB6F-E33420B326B4}" srcOrd="5" destOrd="0" presId="urn:microsoft.com/office/officeart/2005/8/layout/matrix1"/>
    <dgm:cxn modelId="{7887FE36-1EBA-424C-B0BA-D4F058214B01}" type="presParOf" srcId="{B8AA39E8-01EE-49A2-8F0A-C1CC60418E31}" destId="{CF4C9A71-B528-4302-B15D-E31274D5EA07}" srcOrd="6" destOrd="0" presId="urn:microsoft.com/office/officeart/2005/8/layout/matrix1"/>
    <dgm:cxn modelId="{9B0E9570-E155-4654-B382-ED8CD5B14094}" type="presParOf" srcId="{B8AA39E8-01EE-49A2-8F0A-C1CC60418E31}" destId="{A9E48762-3D4C-4E91-BAB7-3C207E5F067D}" srcOrd="7" destOrd="0" presId="urn:microsoft.com/office/officeart/2005/8/layout/matrix1"/>
    <dgm:cxn modelId="{27F509F8-0F2F-4597-B700-27BD83492C61}" type="presParOf" srcId="{5FD3893E-7730-4546-9018-3AB9F9A8199E}" destId="{3140061D-19D3-42D0-8BBE-472284B1E9E0}"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13D650-5261-4EB2-AC81-6F98B13DA209}">
      <dsp:nvSpPr>
        <dsp:cNvPr id="0" name=""/>
        <dsp:cNvSpPr/>
      </dsp:nvSpPr>
      <dsp:spPr>
        <a:xfrm rot="16200000">
          <a:off x="774595" y="-774595"/>
          <a:ext cx="2583072" cy="4132262"/>
        </a:xfrm>
        <a:prstGeom prst="round1Rect">
          <a:avLst/>
        </a:prstGeom>
        <a:solidFill>
          <a:srgbClr val="A5A5A5">
            <a:alpha val="9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142190-4524-4FBB-B218-4D1E1537C279}">
      <dsp:nvSpPr>
        <dsp:cNvPr id="0" name=""/>
        <dsp:cNvSpPr/>
      </dsp:nvSpPr>
      <dsp:spPr>
        <a:xfrm>
          <a:off x="4132262" y="0"/>
          <a:ext cx="4132262" cy="2583072"/>
        </a:xfrm>
        <a:prstGeom prst="round1Rect">
          <a:avLst/>
        </a:prstGeom>
        <a:solidFill>
          <a:srgbClr val="A5A5A5">
            <a:alpha val="90000"/>
            <a:hueOff val="0"/>
            <a:satOff val="0"/>
            <a:lumOff val="0"/>
            <a:alphaOff val="-13333"/>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E5A2F2-CFBA-4EE0-96AE-C283A5664E47}">
      <dsp:nvSpPr>
        <dsp:cNvPr id="0" name=""/>
        <dsp:cNvSpPr/>
      </dsp:nvSpPr>
      <dsp:spPr>
        <a:xfrm rot="10800000">
          <a:off x="0" y="2583072"/>
          <a:ext cx="4132262" cy="2583072"/>
        </a:xfrm>
        <a:prstGeom prst="round1Rect">
          <a:avLst/>
        </a:prstGeom>
        <a:solidFill>
          <a:srgbClr val="A5A5A5">
            <a:alpha val="90000"/>
            <a:hueOff val="0"/>
            <a:satOff val="0"/>
            <a:lumOff val="0"/>
            <a:alphaOff val="-26667"/>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4C9A71-B528-4302-B15D-E31274D5EA07}">
      <dsp:nvSpPr>
        <dsp:cNvPr id="0" name=""/>
        <dsp:cNvSpPr/>
      </dsp:nvSpPr>
      <dsp:spPr>
        <a:xfrm rot="5400000">
          <a:off x="4906857" y="1808476"/>
          <a:ext cx="2583072" cy="4132262"/>
        </a:xfrm>
        <a:prstGeom prst="round1Rect">
          <a:avLst/>
        </a:prstGeom>
        <a:solidFill>
          <a:srgbClr val="A5A5A5">
            <a:alpha val="90000"/>
            <a:hueOff val="0"/>
            <a:satOff val="0"/>
            <a:lumOff val="0"/>
            <a:alphaOff val="-4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40061D-19D3-42D0-8BBE-472284B1E9E0}">
      <dsp:nvSpPr>
        <dsp:cNvPr id="0" name=""/>
        <dsp:cNvSpPr/>
      </dsp:nvSpPr>
      <dsp:spPr>
        <a:xfrm>
          <a:off x="3661742" y="2396826"/>
          <a:ext cx="941040" cy="372491"/>
        </a:xfrm>
        <a:prstGeom prst="roundRect">
          <a:avLst/>
        </a:prstGeom>
        <a:solidFill>
          <a:srgbClr val="A5A5A5">
            <a:tint val="4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Chemist</a:t>
          </a:r>
          <a:endParaRPr lang="en-US" sz="11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sp:txBody>
      <dsp:txXfrm>
        <a:off x="3679926" y="2415010"/>
        <a:ext cx="904672" cy="3361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13D650-5261-4EB2-AC81-6F98B13DA209}">
      <dsp:nvSpPr>
        <dsp:cNvPr id="0" name=""/>
        <dsp:cNvSpPr/>
      </dsp:nvSpPr>
      <dsp:spPr>
        <a:xfrm rot="16200000">
          <a:off x="770131" y="-770131"/>
          <a:ext cx="2592000" cy="4132262"/>
        </a:xfrm>
        <a:prstGeom prst="round1Rect">
          <a:avLst/>
        </a:prstGeom>
        <a:solidFill>
          <a:srgbClr val="A5A5A5">
            <a:alpha val="9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142190-4524-4FBB-B218-4D1E1537C279}">
      <dsp:nvSpPr>
        <dsp:cNvPr id="0" name=""/>
        <dsp:cNvSpPr/>
      </dsp:nvSpPr>
      <dsp:spPr>
        <a:xfrm>
          <a:off x="4132262" y="0"/>
          <a:ext cx="4132262" cy="2592000"/>
        </a:xfrm>
        <a:prstGeom prst="round1Rect">
          <a:avLst/>
        </a:prstGeom>
        <a:solidFill>
          <a:srgbClr val="A5A5A5">
            <a:alpha val="90000"/>
            <a:hueOff val="0"/>
            <a:satOff val="0"/>
            <a:lumOff val="0"/>
            <a:alphaOff val="-13333"/>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E5A2F2-CFBA-4EE0-96AE-C283A5664E47}">
      <dsp:nvSpPr>
        <dsp:cNvPr id="0" name=""/>
        <dsp:cNvSpPr/>
      </dsp:nvSpPr>
      <dsp:spPr>
        <a:xfrm rot="10800000">
          <a:off x="0" y="2592000"/>
          <a:ext cx="4132262" cy="2592000"/>
        </a:xfrm>
        <a:prstGeom prst="round1Rect">
          <a:avLst/>
        </a:prstGeom>
        <a:solidFill>
          <a:srgbClr val="A5A5A5">
            <a:alpha val="90000"/>
            <a:hueOff val="0"/>
            <a:satOff val="0"/>
            <a:lumOff val="0"/>
            <a:alphaOff val="-26667"/>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4C9A71-B528-4302-B15D-E31274D5EA07}">
      <dsp:nvSpPr>
        <dsp:cNvPr id="0" name=""/>
        <dsp:cNvSpPr/>
      </dsp:nvSpPr>
      <dsp:spPr>
        <a:xfrm rot="5400000">
          <a:off x="4902393" y="1821868"/>
          <a:ext cx="2592000" cy="4132262"/>
        </a:xfrm>
        <a:prstGeom prst="round1Rect">
          <a:avLst/>
        </a:prstGeom>
        <a:solidFill>
          <a:srgbClr val="A5A5A5">
            <a:alpha val="90000"/>
            <a:hueOff val="0"/>
            <a:satOff val="0"/>
            <a:lumOff val="0"/>
            <a:alphaOff val="-4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40061D-19D3-42D0-8BBE-472284B1E9E0}">
      <dsp:nvSpPr>
        <dsp:cNvPr id="0" name=""/>
        <dsp:cNvSpPr/>
      </dsp:nvSpPr>
      <dsp:spPr>
        <a:xfrm>
          <a:off x="3661742" y="2405110"/>
          <a:ext cx="941040" cy="373779"/>
        </a:xfrm>
        <a:prstGeom prst="roundRect">
          <a:avLst/>
        </a:prstGeom>
        <a:solidFill>
          <a:srgbClr val="A5A5A5">
            <a:tint val="4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Air </a:t>
          </a:r>
          <a:r>
            <a:rPr lang="en-US" sz="1100" kern="1200" smtClean="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traffic controller</a:t>
          </a:r>
          <a:endParaRPr lang="en-US" sz="11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sp:txBody>
      <dsp:txXfrm>
        <a:off x="3679988" y="2423356"/>
        <a:ext cx="904548" cy="337287"/>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0.05077</cdr:x>
      <cdr:y>0.05511</cdr:y>
    </cdr:from>
    <cdr:to>
      <cdr:x>0.1329</cdr:x>
      <cdr:y>0.10642</cdr:y>
    </cdr:to>
    <cdr:sp macro="" textlink="">
      <cdr:nvSpPr>
        <cdr:cNvPr id="3" name="TextBox 2"/>
        <cdr:cNvSpPr txBox="1"/>
      </cdr:nvSpPr>
      <cdr:spPr>
        <a:xfrm xmlns:a="http://schemas.openxmlformats.org/drawingml/2006/main">
          <a:off x="274528" y="229083"/>
          <a:ext cx="444080" cy="2133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i-FI" sz="1100">
              <a:latin typeface="Arial" panose="020B0604020202020204" pitchFamily="34" charset="0"/>
              <a:cs typeface="Arial" panose="020B0604020202020204" pitchFamily="34" charset="0"/>
            </a:rPr>
            <a:t>317</a:t>
          </a:r>
        </a:p>
      </cdr:txBody>
    </cdr:sp>
  </cdr:relSizeAnchor>
  <cdr:relSizeAnchor xmlns:cdr="http://schemas.openxmlformats.org/drawingml/2006/chartDrawing">
    <cdr:from>
      <cdr:x>0.27852</cdr:x>
      <cdr:y>0.28875</cdr:y>
    </cdr:from>
    <cdr:to>
      <cdr:x>0.35834</cdr:x>
      <cdr:y>0.33809</cdr:y>
    </cdr:to>
    <cdr:sp macro="" textlink="">
      <cdr:nvSpPr>
        <cdr:cNvPr id="4" name="TextBox 1"/>
        <cdr:cNvSpPr txBox="1"/>
      </cdr:nvSpPr>
      <cdr:spPr>
        <a:xfrm xmlns:a="http://schemas.openxmlformats.org/drawingml/2006/main">
          <a:off x="1505969" y="1200389"/>
          <a:ext cx="431587" cy="20507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fi-FI" sz="1100">
              <a:latin typeface="Arial" panose="020B0604020202020204" pitchFamily="34" charset="0"/>
              <a:cs typeface="Arial" panose="020B0604020202020204" pitchFamily="34" charset="0"/>
            </a:rPr>
            <a:t>166</a:t>
          </a:r>
        </a:p>
      </cdr:txBody>
    </cdr:sp>
  </cdr:relSizeAnchor>
  <cdr:relSizeAnchor xmlns:cdr="http://schemas.openxmlformats.org/drawingml/2006/chartDrawing">
    <cdr:from>
      <cdr:x>0.52708</cdr:x>
      <cdr:y>0.39326</cdr:y>
    </cdr:from>
    <cdr:to>
      <cdr:x>0.6069</cdr:x>
      <cdr:y>0.42933</cdr:y>
    </cdr:to>
    <cdr:sp macro="" textlink="">
      <cdr:nvSpPr>
        <cdr:cNvPr id="5" name="TextBox 1"/>
        <cdr:cNvSpPr txBox="1"/>
      </cdr:nvSpPr>
      <cdr:spPr>
        <a:xfrm xmlns:a="http://schemas.openxmlformats.org/drawingml/2006/main">
          <a:off x="2849916" y="1634851"/>
          <a:ext cx="431587" cy="14993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fi-FI" sz="1100">
              <a:latin typeface="Arial" panose="020B0604020202020204" pitchFamily="34" charset="0"/>
              <a:cs typeface="Arial" panose="020B0604020202020204" pitchFamily="34" charset="0"/>
            </a:rPr>
            <a:t>99</a:t>
          </a:r>
        </a:p>
      </cdr:txBody>
    </cdr:sp>
  </cdr:relSizeAnchor>
  <cdr:relSizeAnchor xmlns:cdr="http://schemas.openxmlformats.org/drawingml/2006/chartDrawing">
    <cdr:from>
      <cdr:x>0.74316</cdr:x>
      <cdr:y>0.5288</cdr:y>
    </cdr:from>
    <cdr:to>
      <cdr:x>0.82298</cdr:x>
      <cdr:y>0.56486</cdr:y>
    </cdr:to>
    <cdr:sp macro="" textlink="">
      <cdr:nvSpPr>
        <cdr:cNvPr id="6" name="TextBox 1"/>
        <cdr:cNvSpPr txBox="1"/>
      </cdr:nvSpPr>
      <cdr:spPr>
        <a:xfrm xmlns:a="http://schemas.openxmlformats.org/drawingml/2006/main">
          <a:off x="5032861" y="2511694"/>
          <a:ext cx="540563" cy="17127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fi-FI" sz="1100">
              <a:latin typeface="Arial" panose="020B0604020202020204" pitchFamily="34" charset="0"/>
              <a:cs typeface="Arial" panose="020B0604020202020204" pitchFamily="34" charset="0"/>
            </a:rPr>
            <a:t>21</a:t>
          </a:r>
        </a:p>
      </cdr:txBody>
    </cdr:sp>
  </cdr:relSizeAnchor>
  <cdr:relSizeAnchor xmlns:cdr="http://schemas.openxmlformats.org/drawingml/2006/chartDrawing">
    <cdr:from>
      <cdr:x>0.08482</cdr:x>
      <cdr:y>0.67838</cdr:y>
    </cdr:from>
    <cdr:to>
      <cdr:x>0.27212</cdr:x>
      <cdr:y>0.97489</cdr:y>
    </cdr:to>
    <cdr:sp macro="" textlink="">
      <cdr:nvSpPr>
        <cdr:cNvPr id="11" name="TextBox 10"/>
        <cdr:cNvSpPr txBox="1"/>
      </cdr:nvSpPr>
      <cdr:spPr>
        <a:xfrm xmlns:a="http://schemas.openxmlformats.org/drawingml/2006/main">
          <a:off x="614012" y="3222169"/>
          <a:ext cx="1355865" cy="140836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rtl="0" eaLnBrk="1" latinLnBrk="0" hangingPunct="1"/>
          <a:r>
            <a:rPr lang="en-US" sz="1050" dirty="0" smtClean="0">
              <a:effectLst/>
              <a:latin typeface="Arial" panose="020B0604020202020204" pitchFamily="34" charset="0"/>
              <a:cs typeface="Arial" panose="020B0604020202020204" pitchFamily="34" charset="0"/>
            </a:rPr>
            <a:t>Sector-specific</a:t>
          </a:r>
          <a:r>
            <a:rPr lang="en-US" sz="1050" baseline="0" dirty="0" smtClean="0">
              <a:effectLst/>
              <a:latin typeface="Arial" panose="020B0604020202020204" pitchFamily="34" charset="0"/>
              <a:cs typeface="Arial" panose="020B0604020202020204" pitchFamily="34" charset="0"/>
            </a:rPr>
            <a:t> </a:t>
          </a:r>
          <a:r>
            <a:rPr lang="en-US" sz="1050" dirty="0" smtClean="0">
              <a:effectLst/>
              <a:latin typeface="Arial" panose="020B0604020202020204" pitchFamily="34" charset="0"/>
              <a:cs typeface="Arial" panose="020B0604020202020204" pitchFamily="34" charset="0"/>
            </a:rPr>
            <a:t>knowledge</a:t>
          </a:r>
          <a:br>
            <a:rPr lang="en-US" sz="1050" dirty="0" smtClean="0">
              <a:effectLst/>
              <a:latin typeface="Arial" panose="020B0604020202020204" pitchFamily="34" charset="0"/>
              <a:cs typeface="Arial" panose="020B0604020202020204" pitchFamily="34" charset="0"/>
            </a:rPr>
          </a:br>
          <a:endParaRPr lang="en-US" sz="1050" dirty="0" smtClean="0">
            <a:effectLst/>
            <a:latin typeface="Arial" panose="020B0604020202020204" pitchFamily="34" charset="0"/>
            <a:cs typeface="Arial" panose="020B0604020202020204" pitchFamily="34" charset="0"/>
          </a:endParaRPr>
        </a:p>
        <a:p xmlns:a="http://schemas.openxmlformats.org/drawingml/2006/main">
          <a:pPr rtl="0" eaLnBrk="1" latinLnBrk="0" hangingPunct="1"/>
          <a:r>
            <a:rPr lang="en-US" sz="1050" dirty="0" smtClean="0">
              <a:effectLst/>
              <a:latin typeface="Arial" panose="020B0604020202020204" pitchFamily="34" charset="0"/>
              <a:cs typeface="Arial" panose="020B0604020202020204" pitchFamily="34" charset="0"/>
            </a:rPr>
            <a:t>Sector-specific </a:t>
          </a:r>
          <a:br>
            <a:rPr lang="en-US" sz="1050" dirty="0" smtClean="0">
              <a:effectLst/>
              <a:latin typeface="Arial" panose="020B0604020202020204" pitchFamily="34" charset="0"/>
              <a:cs typeface="Arial" panose="020B0604020202020204" pitchFamily="34" charset="0"/>
            </a:rPr>
          </a:br>
          <a:r>
            <a:rPr lang="en-US" sz="1050" dirty="0" smtClean="0">
              <a:effectLst/>
              <a:latin typeface="Arial" panose="020B0604020202020204" pitchFamily="34" charset="0"/>
              <a:cs typeface="Arial" panose="020B0604020202020204" pitchFamily="34" charset="0"/>
            </a:rPr>
            <a:t>skills</a:t>
          </a:r>
          <a:br>
            <a:rPr lang="en-US" sz="1050" dirty="0" smtClean="0">
              <a:effectLst/>
              <a:latin typeface="Arial" panose="020B0604020202020204" pitchFamily="34" charset="0"/>
              <a:cs typeface="Arial" panose="020B0604020202020204" pitchFamily="34" charset="0"/>
            </a:rPr>
          </a:br>
          <a:endParaRPr lang="en-US" sz="1050" dirty="0" smtClean="0">
            <a:effectLst/>
            <a:latin typeface="Arial" panose="020B0604020202020204" pitchFamily="34" charset="0"/>
            <a:cs typeface="Arial" panose="020B0604020202020204" pitchFamily="34" charset="0"/>
          </a:endParaRPr>
        </a:p>
        <a:p xmlns:a="http://schemas.openxmlformats.org/drawingml/2006/main">
          <a:pPr rtl="0" eaLnBrk="1" latinLnBrk="0" hangingPunct="1"/>
          <a:r>
            <a:rPr lang="en-US" sz="1050" dirty="0" smtClean="0">
              <a:effectLst/>
              <a:latin typeface="Arial" panose="020B0604020202020204" pitchFamily="34" charset="0"/>
              <a:cs typeface="Arial" panose="020B0604020202020204" pitchFamily="34" charset="0"/>
            </a:rPr>
            <a:t>Technology and</a:t>
          </a:r>
          <a:br>
            <a:rPr lang="en-US" sz="1050" dirty="0" smtClean="0">
              <a:effectLst/>
              <a:latin typeface="Arial" panose="020B0604020202020204" pitchFamily="34" charset="0"/>
              <a:cs typeface="Arial" panose="020B0604020202020204" pitchFamily="34" charset="0"/>
            </a:rPr>
          </a:br>
          <a:r>
            <a:rPr lang="en-US" sz="1050" dirty="0" smtClean="0">
              <a:effectLst/>
              <a:latin typeface="Arial" panose="020B0604020202020204" pitchFamily="34" charset="0"/>
              <a:cs typeface="Arial" panose="020B0604020202020204" pitchFamily="34" charset="0"/>
            </a:rPr>
            <a:t> ICT literacy</a:t>
          </a:r>
        </a:p>
        <a:p xmlns:a="http://schemas.openxmlformats.org/drawingml/2006/main">
          <a:endParaRPr 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0.32212</cdr:x>
      <cdr:y>0.6759</cdr:y>
    </cdr:from>
    <cdr:to>
      <cdr:x>0.48945</cdr:x>
      <cdr:y>0.9724</cdr:y>
    </cdr:to>
    <cdr:sp macro="" textlink="">
      <cdr:nvSpPr>
        <cdr:cNvPr id="12" name="TextBox 1"/>
        <cdr:cNvSpPr txBox="1"/>
      </cdr:nvSpPr>
      <cdr:spPr>
        <a:xfrm xmlns:a="http://schemas.openxmlformats.org/drawingml/2006/main">
          <a:off x="2181476" y="3210378"/>
          <a:ext cx="1133225" cy="14083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rtl="0" eaLnBrk="1" latinLnBrk="0" hangingPunct="1"/>
          <a:r>
            <a:rPr lang="en-US" sz="1050" dirty="0" smtClean="0">
              <a:effectLst/>
              <a:latin typeface="Arial" panose="020B0604020202020204" pitchFamily="34" charset="0"/>
              <a:cs typeface="Arial" panose="020B0604020202020204" pitchFamily="34" charset="0"/>
            </a:rPr>
            <a:t>Personal </a:t>
          </a:r>
          <a:br>
            <a:rPr lang="en-US" sz="1050" dirty="0" smtClean="0">
              <a:effectLst/>
              <a:latin typeface="Arial" panose="020B0604020202020204" pitchFamily="34" charset="0"/>
              <a:cs typeface="Arial" panose="020B0604020202020204" pitchFamily="34" charset="0"/>
            </a:rPr>
          </a:br>
          <a:r>
            <a:rPr lang="en-US" sz="1050" dirty="0" smtClean="0">
              <a:effectLst/>
              <a:latin typeface="Arial" panose="020B0604020202020204" pitchFamily="34" charset="0"/>
              <a:cs typeface="Arial" panose="020B0604020202020204" pitchFamily="34" charset="0"/>
            </a:rPr>
            <a:t>attributes</a:t>
          </a:r>
          <a:br>
            <a:rPr lang="en-US" sz="1050" dirty="0" smtClean="0">
              <a:effectLst/>
              <a:latin typeface="Arial" panose="020B0604020202020204" pitchFamily="34" charset="0"/>
              <a:cs typeface="Arial" panose="020B0604020202020204" pitchFamily="34" charset="0"/>
            </a:rPr>
          </a:br>
          <a:r>
            <a:rPr lang="en-US" sz="1050" dirty="0" smtClean="0">
              <a:effectLst/>
              <a:latin typeface="Arial" panose="020B0604020202020204" pitchFamily="34" charset="0"/>
              <a:cs typeface="Arial" panose="020B0604020202020204" pitchFamily="34" charset="0"/>
            </a:rPr>
            <a:t/>
          </a:r>
          <a:br>
            <a:rPr lang="en-US" sz="1050" dirty="0" smtClean="0">
              <a:effectLst/>
              <a:latin typeface="Arial" panose="020B0604020202020204" pitchFamily="34" charset="0"/>
              <a:cs typeface="Arial" panose="020B0604020202020204" pitchFamily="34" charset="0"/>
            </a:rPr>
          </a:br>
          <a:r>
            <a:rPr lang="en-US" sz="1050" dirty="0" smtClean="0">
              <a:effectLst/>
              <a:latin typeface="Arial" panose="020B0604020202020204" pitchFamily="34" charset="0"/>
              <a:cs typeface="Arial" panose="020B0604020202020204" pitchFamily="34" charset="0"/>
            </a:rPr>
            <a:t>Communication</a:t>
          </a:r>
          <a:br>
            <a:rPr lang="en-US" sz="1050" dirty="0" smtClean="0">
              <a:effectLst/>
              <a:latin typeface="Arial" panose="020B0604020202020204" pitchFamily="34" charset="0"/>
              <a:cs typeface="Arial" panose="020B0604020202020204" pitchFamily="34" charset="0"/>
            </a:rPr>
          </a:br>
          <a:r>
            <a:rPr lang="en-US" sz="1050" dirty="0" smtClean="0">
              <a:effectLst/>
              <a:latin typeface="Arial" panose="020B0604020202020204" pitchFamily="34" charset="0"/>
              <a:cs typeface="Arial" panose="020B0604020202020204" pitchFamily="34" charset="0"/>
            </a:rPr>
            <a:t/>
          </a:r>
          <a:br>
            <a:rPr lang="en-US" sz="1050" dirty="0" smtClean="0">
              <a:effectLst/>
              <a:latin typeface="Arial" panose="020B0604020202020204" pitchFamily="34" charset="0"/>
              <a:cs typeface="Arial" panose="020B0604020202020204" pitchFamily="34" charset="0"/>
            </a:rPr>
          </a:br>
          <a:endParaRPr lang="en-US" sz="1050" dirty="0" smtClean="0">
            <a:effectLst/>
            <a:latin typeface="Arial" panose="020B0604020202020204" pitchFamily="34" charset="0"/>
            <a:cs typeface="Arial" panose="020B0604020202020204" pitchFamily="34" charset="0"/>
          </a:endParaRPr>
        </a:p>
        <a:p xmlns:a="http://schemas.openxmlformats.org/drawingml/2006/main">
          <a:pPr rtl="0" eaLnBrk="1" latinLnBrk="0" hangingPunct="1"/>
          <a:r>
            <a:rPr lang="en-US" sz="1050" dirty="0" smtClean="0">
              <a:effectLst/>
              <a:latin typeface="Arial" panose="020B0604020202020204" pitchFamily="34" charset="0"/>
              <a:cs typeface="Arial" panose="020B0604020202020204" pitchFamily="34" charset="0"/>
            </a:rPr>
            <a:t>Collaboration and Teamwork</a:t>
          </a:r>
        </a:p>
        <a:p xmlns:a="http://schemas.openxmlformats.org/drawingml/2006/main">
          <a:endParaRPr 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0.5484</cdr:x>
      <cdr:y>0.68392</cdr:y>
    </cdr:from>
    <cdr:to>
      <cdr:x>0.71562</cdr:x>
      <cdr:y>0.98042</cdr:y>
    </cdr:to>
    <cdr:sp macro="" textlink="">
      <cdr:nvSpPr>
        <cdr:cNvPr id="13" name="TextBox 1"/>
        <cdr:cNvSpPr txBox="1"/>
      </cdr:nvSpPr>
      <cdr:spPr>
        <a:xfrm xmlns:a="http://schemas.openxmlformats.org/drawingml/2006/main">
          <a:off x="3713883" y="3248478"/>
          <a:ext cx="1132517" cy="14083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rtl="0" eaLnBrk="1" latinLnBrk="0" hangingPunct="1"/>
          <a:r>
            <a:rPr lang="en-US" sz="1050" dirty="0" smtClean="0">
              <a:effectLst/>
              <a:latin typeface="Arial" panose="020B0604020202020204" pitchFamily="34" charset="0"/>
              <a:cs typeface="Arial" panose="020B0604020202020204" pitchFamily="34" charset="0"/>
            </a:rPr>
            <a:t>Mindset</a:t>
          </a:r>
          <a:r>
            <a:rPr lang="en-US" sz="1050" dirty="0" smtClean="0">
              <a:latin typeface="Arial" panose="020B0604020202020204" pitchFamily="34" charset="0"/>
              <a:cs typeface="Arial" panose="020B0604020202020204" pitchFamily="34" charset="0"/>
            </a:rPr>
            <a:t/>
          </a:r>
          <a:br>
            <a:rPr lang="en-US" sz="1050" dirty="0" smtClean="0">
              <a:latin typeface="Arial" panose="020B0604020202020204" pitchFamily="34" charset="0"/>
              <a:cs typeface="Arial" panose="020B0604020202020204" pitchFamily="34" charset="0"/>
            </a:rPr>
          </a:br>
          <a:endParaRPr lang="en-US" sz="1050" dirty="0" smtClean="0">
            <a:effectLst/>
            <a:latin typeface="Arial" panose="020B0604020202020204" pitchFamily="34" charset="0"/>
            <a:cs typeface="Arial" panose="020B0604020202020204" pitchFamily="34" charset="0"/>
          </a:endParaRPr>
        </a:p>
        <a:p xmlns:a="http://schemas.openxmlformats.org/drawingml/2006/main">
          <a:pPr rtl="0" eaLnBrk="1" latinLnBrk="0" hangingPunct="1"/>
          <a:r>
            <a:rPr lang="en-US" sz="1050" dirty="0" smtClean="0">
              <a:effectLst/>
              <a:latin typeface="Arial" panose="020B0604020202020204" pitchFamily="34" charset="0"/>
              <a:cs typeface="Arial" panose="020B0604020202020204" pitchFamily="34" charset="0"/>
            </a:rPr>
            <a:t/>
          </a:r>
          <a:br>
            <a:rPr lang="en-US" sz="1050" dirty="0" smtClean="0">
              <a:effectLst/>
              <a:latin typeface="Arial" panose="020B0604020202020204" pitchFamily="34" charset="0"/>
              <a:cs typeface="Arial" panose="020B0604020202020204" pitchFamily="34" charset="0"/>
            </a:rPr>
          </a:br>
          <a:r>
            <a:rPr lang="en-US" sz="1050" dirty="0" smtClean="0">
              <a:effectLst/>
              <a:latin typeface="Arial" panose="020B0604020202020204" pitchFamily="34" charset="0"/>
              <a:cs typeface="Arial" panose="020B0604020202020204" pitchFamily="34" charset="0"/>
            </a:rPr>
            <a:t>Problem solving</a:t>
          </a:r>
          <a:br>
            <a:rPr lang="en-US" sz="1050" dirty="0" smtClean="0">
              <a:effectLst/>
              <a:latin typeface="Arial" panose="020B0604020202020204" pitchFamily="34" charset="0"/>
              <a:cs typeface="Arial" panose="020B0604020202020204" pitchFamily="34" charset="0"/>
            </a:rPr>
          </a:br>
          <a:r>
            <a:rPr lang="en-US" sz="1050" dirty="0" smtClean="0">
              <a:effectLst/>
              <a:latin typeface="Arial" panose="020B0604020202020204" pitchFamily="34" charset="0"/>
              <a:cs typeface="Arial" panose="020B0604020202020204" pitchFamily="34" charset="0"/>
            </a:rPr>
            <a:t/>
          </a:r>
          <a:br>
            <a:rPr lang="en-US" sz="1050" dirty="0" smtClean="0">
              <a:effectLst/>
              <a:latin typeface="Arial" panose="020B0604020202020204" pitchFamily="34" charset="0"/>
              <a:cs typeface="Arial" panose="020B0604020202020204" pitchFamily="34" charset="0"/>
            </a:rPr>
          </a:br>
          <a:r>
            <a:rPr lang="en-US" sz="1050" dirty="0" smtClean="0">
              <a:effectLst/>
              <a:latin typeface="Arial" panose="020B0604020202020204" pitchFamily="34" charset="0"/>
              <a:cs typeface="Arial" panose="020B0604020202020204" pitchFamily="34" charset="0"/>
            </a:rPr>
            <a:t>Creativity</a:t>
          </a:r>
          <a:r>
            <a:rPr lang="en-US" sz="1050" baseline="0" dirty="0" smtClean="0">
              <a:effectLst/>
              <a:latin typeface="Arial" panose="020B0604020202020204" pitchFamily="34" charset="0"/>
              <a:cs typeface="Arial" panose="020B0604020202020204" pitchFamily="34" charset="0"/>
            </a:rPr>
            <a:t> and Innovation</a:t>
          </a:r>
          <a:endParaRPr lang="en-US" sz="1050" dirty="0" smtClean="0">
            <a:effectLst/>
            <a:latin typeface="Arial" panose="020B0604020202020204" pitchFamily="34" charset="0"/>
            <a:cs typeface="Arial" panose="020B0604020202020204" pitchFamily="34" charset="0"/>
          </a:endParaRPr>
        </a:p>
        <a:p xmlns:a="http://schemas.openxmlformats.org/drawingml/2006/main">
          <a:endParaRPr lang="fi-FI"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0.77167</cdr:x>
      <cdr:y>0.68335</cdr:y>
    </cdr:from>
    <cdr:to>
      <cdr:x>0.97046</cdr:x>
      <cdr:y>0.97985</cdr:y>
    </cdr:to>
    <cdr:sp macro="" textlink="">
      <cdr:nvSpPr>
        <cdr:cNvPr id="14" name="TextBox 1"/>
        <cdr:cNvSpPr txBox="1"/>
      </cdr:nvSpPr>
      <cdr:spPr>
        <a:xfrm xmlns:a="http://schemas.openxmlformats.org/drawingml/2006/main">
          <a:off x="5225983" y="3245757"/>
          <a:ext cx="1346268" cy="14083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rtl="0" eaLnBrk="1" latinLnBrk="0" hangingPunct="1"/>
          <a:r>
            <a:rPr lang="en-US" sz="1050" dirty="0" smtClean="0">
              <a:effectLst/>
              <a:latin typeface="Arial" panose="020B0604020202020204" pitchFamily="34" charset="0"/>
              <a:cs typeface="Arial" panose="020B0604020202020204" pitchFamily="34" charset="0"/>
            </a:rPr>
            <a:t>Personal and</a:t>
          </a:r>
          <a:r>
            <a:rPr lang="en-US" sz="1050" baseline="0" dirty="0" smtClean="0">
              <a:effectLst/>
              <a:latin typeface="Arial" panose="020B0604020202020204" pitchFamily="34" charset="0"/>
              <a:cs typeface="Arial" panose="020B0604020202020204" pitchFamily="34" charset="0"/>
            </a:rPr>
            <a:t> </a:t>
          </a:r>
          <a:r>
            <a:rPr lang="en-US" sz="1050" dirty="0" smtClean="0">
              <a:effectLst/>
              <a:latin typeface="Arial" panose="020B0604020202020204" pitchFamily="34" charset="0"/>
              <a:cs typeface="Arial" panose="020B0604020202020204" pitchFamily="34" charset="0"/>
            </a:rPr>
            <a:t>social</a:t>
          </a:r>
          <a:r>
            <a:rPr lang="en-US" sz="1050" baseline="0" dirty="0" smtClean="0">
              <a:effectLst/>
              <a:latin typeface="Arial" panose="020B0604020202020204" pitchFamily="34" charset="0"/>
              <a:cs typeface="Arial" panose="020B0604020202020204" pitchFamily="34" charset="0"/>
            </a:rPr>
            <a:t> responsibility</a:t>
          </a:r>
          <a:r>
            <a:rPr lang="en-US" sz="1050" dirty="0" smtClean="0">
              <a:effectLst/>
              <a:latin typeface="Arial" panose="020B0604020202020204" pitchFamily="34" charset="0"/>
              <a:cs typeface="Arial" panose="020B0604020202020204" pitchFamily="34" charset="0"/>
            </a:rPr>
            <a:t/>
          </a:r>
          <a:br>
            <a:rPr lang="en-US" sz="1050" dirty="0" smtClean="0">
              <a:effectLst/>
              <a:latin typeface="Arial" panose="020B0604020202020204" pitchFamily="34" charset="0"/>
              <a:cs typeface="Arial" panose="020B0604020202020204" pitchFamily="34" charset="0"/>
            </a:rPr>
          </a:br>
          <a:endParaRPr lang="en-US" sz="1050" dirty="0" smtClean="0">
            <a:effectLst/>
            <a:latin typeface="Arial" panose="020B0604020202020204" pitchFamily="34" charset="0"/>
            <a:cs typeface="Arial" panose="020B0604020202020204" pitchFamily="34" charset="0"/>
          </a:endParaRPr>
        </a:p>
        <a:p xmlns:a="http://schemas.openxmlformats.org/drawingml/2006/main">
          <a:pPr rtl="0" eaLnBrk="1" latinLnBrk="0" hangingPunct="1"/>
          <a:r>
            <a:rPr lang="en-US" sz="1050" dirty="0" smtClean="0">
              <a:effectLst/>
              <a:latin typeface="Arial" panose="020B0604020202020204" pitchFamily="34" charset="0"/>
              <a:cs typeface="Arial" panose="020B0604020202020204" pitchFamily="34" charset="0"/>
            </a:rPr>
            <a:t>Citizenship - </a:t>
          </a:r>
          <a:br>
            <a:rPr lang="en-US" sz="1050" dirty="0" smtClean="0">
              <a:effectLst/>
              <a:latin typeface="Arial" panose="020B0604020202020204" pitchFamily="34" charset="0"/>
              <a:cs typeface="Arial" panose="020B0604020202020204" pitchFamily="34" charset="0"/>
            </a:rPr>
          </a:br>
          <a:r>
            <a:rPr lang="en-US" sz="1050" dirty="0" smtClean="0">
              <a:effectLst/>
              <a:latin typeface="Arial" panose="020B0604020202020204" pitchFamily="34" charset="0"/>
              <a:cs typeface="Arial" panose="020B0604020202020204" pitchFamily="34" charset="0"/>
            </a:rPr>
            <a:t>local</a:t>
          </a:r>
          <a:r>
            <a:rPr lang="en-US" sz="1050" baseline="0" dirty="0" smtClean="0">
              <a:effectLst/>
              <a:latin typeface="Arial" panose="020B0604020202020204" pitchFamily="34" charset="0"/>
              <a:cs typeface="Arial" panose="020B0604020202020204" pitchFamily="34" charset="0"/>
            </a:rPr>
            <a:t> and global</a:t>
          </a:r>
          <a:r>
            <a:rPr lang="en-US" sz="1050" dirty="0" smtClean="0">
              <a:effectLst/>
              <a:latin typeface="Arial" panose="020B0604020202020204" pitchFamily="34" charset="0"/>
              <a:cs typeface="Arial" panose="020B0604020202020204" pitchFamily="34" charset="0"/>
            </a:rPr>
            <a:t/>
          </a:r>
          <a:br>
            <a:rPr lang="en-US" sz="1050" dirty="0" smtClean="0">
              <a:effectLst/>
              <a:latin typeface="Arial" panose="020B0604020202020204" pitchFamily="34" charset="0"/>
              <a:cs typeface="Arial" panose="020B0604020202020204" pitchFamily="34" charset="0"/>
            </a:rPr>
          </a:br>
          <a:r>
            <a:rPr lang="en-US" sz="1050" dirty="0" smtClean="0">
              <a:effectLst/>
              <a:latin typeface="Arial" panose="020B0604020202020204" pitchFamily="34" charset="0"/>
              <a:cs typeface="Arial" panose="020B0604020202020204" pitchFamily="34" charset="0"/>
            </a:rPr>
            <a:t/>
          </a:r>
          <a:br>
            <a:rPr lang="en-US" sz="1050" dirty="0" smtClean="0">
              <a:effectLst/>
              <a:latin typeface="Arial" panose="020B0604020202020204" pitchFamily="34" charset="0"/>
              <a:cs typeface="Arial" panose="020B0604020202020204" pitchFamily="34" charset="0"/>
            </a:rPr>
          </a:br>
          <a:r>
            <a:rPr lang="en-US" sz="1050" dirty="0" smtClean="0">
              <a:effectLst/>
              <a:latin typeface="Arial" panose="020B0604020202020204" pitchFamily="34" charset="0"/>
              <a:cs typeface="Arial" panose="020B0604020202020204" pitchFamily="34" charset="0"/>
            </a:rPr>
            <a:t>Life and Career</a:t>
          </a:r>
        </a:p>
        <a:p xmlns:a="http://schemas.openxmlformats.org/drawingml/2006/main">
          <a:endParaRPr lang="en-US" sz="10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0.07243</cdr:x>
      <cdr:y>0.69414</cdr:y>
    </cdr:from>
    <cdr:to>
      <cdr:x>0.08705</cdr:x>
      <cdr:y>0.90362</cdr:y>
    </cdr:to>
    <cdr:grpSp>
      <cdr:nvGrpSpPr>
        <cdr:cNvPr id="35" name="Group 34"/>
        <cdr:cNvGrpSpPr/>
      </cdr:nvGrpSpPr>
      <cdr:grpSpPr>
        <a:xfrm xmlns:a="http://schemas.openxmlformats.org/drawingml/2006/main">
          <a:off x="489385" y="3308480"/>
          <a:ext cx="98783" cy="998445"/>
          <a:chOff x="328618" y="3325585"/>
          <a:chExt cx="98951" cy="995019"/>
        </a:xfrm>
      </cdr:grpSpPr>
      <cdr:sp macro="" textlink="">
        <cdr:nvSpPr>
          <cdr:cNvPr id="15" name="Rectangle 14"/>
          <cdr:cNvSpPr/>
        </cdr:nvSpPr>
        <cdr:spPr>
          <a:xfrm xmlns:a="http://schemas.openxmlformats.org/drawingml/2006/main">
            <a:off x="333120" y="3325585"/>
            <a:ext cx="90408" cy="72000"/>
          </a:xfrm>
          <a:prstGeom xmlns:a="http://schemas.openxmlformats.org/drawingml/2006/main" prst="rect">
            <a:avLst/>
          </a:prstGeom>
          <a:solidFill xmlns:a="http://schemas.openxmlformats.org/drawingml/2006/main">
            <a:schemeClr val="tx1"/>
          </a:solidFill>
          <a:ln xmlns:a="http://schemas.openxmlformats.org/drawingml/2006/main" w="12700">
            <a:solidFill>
              <a:sysClr val="windowText" lastClr="000000"/>
            </a:solidFill>
          </a:ln>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fi-FI"/>
          </a:p>
        </cdr:txBody>
      </cdr:sp>
      <cdr:sp macro="" textlink="">
        <cdr:nvSpPr>
          <cdr:cNvPr id="17" name="Rectangle 16"/>
          <cdr:cNvSpPr/>
        </cdr:nvSpPr>
        <cdr:spPr>
          <a:xfrm xmlns:a="http://schemas.openxmlformats.org/drawingml/2006/main">
            <a:off x="337161" y="3791404"/>
            <a:ext cx="90408" cy="72000"/>
          </a:xfrm>
          <a:prstGeom xmlns:a="http://schemas.openxmlformats.org/drawingml/2006/main" prst="rect">
            <a:avLst/>
          </a:prstGeom>
          <a:solidFill xmlns:a="http://schemas.openxmlformats.org/drawingml/2006/main">
            <a:schemeClr val="bg1">
              <a:lumMod val="50000"/>
            </a:schemeClr>
          </a:solidFill>
          <a:ln xmlns:a="http://schemas.openxmlformats.org/drawingml/2006/main" w="12700">
            <a:solidFill>
              <a:sysClr val="windowText" lastClr="000000"/>
            </a:solidFill>
          </a:ln>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i-FI"/>
          </a:p>
        </cdr:txBody>
      </cdr:sp>
      <cdr:sp macro="" textlink="">
        <cdr:nvSpPr>
          <cdr:cNvPr id="18" name="Rectangle 17"/>
          <cdr:cNvSpPr/>
        </cdr:nvSpPr>
        <cdr:spPr>
          <a:xfrm xmlns:a="http://schemas.openxmlformats.org/drawingml/2006/main">
            <a:off x="328618" y="4248604"/>
            <a:ext cx="90408" cy="72000"/>
          </a:xfrm>
          <a:prstGeom xmlns:a="http://schemas.openxmlformats.org/drawingml/2006/main" prst="rect">
            <a:avLst/>
          </a:prstGeom>
          <a:solidFill xmlns:a="http://schemas.openxmlformats.org/drawingml/2006/main">
            <a:schemeClr val="bg1"/>
          </a:solidFill>
          <a:ln xmlns:a="http://schemas.openxmlformats.org/drawingml/2006/main" w="12700">
            <a:solidFill>
              <a:sysClr val="windowText" lastClr="000000"/>
            </a:solidFill>
          </a:ln>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i-FI"/>
          </a:p>
        </cdr:txBody>
      </cdr:sp>
    </cdr:grpSp>
  </cdr:relSizeAnchor>
  <cdr:relSizeAnchor xmlns:cdr="http://schemas.openxmlformats.org/drawingml/2006/chartDrawing">
    <cdr:from>
      <cdr:x>0.30451</cdr:x>
      <cdr:y>0.69452</cdr:y>
    </cdr:from>
    <cdr:to>
      <cdr:x>0.31912</cdr:x>
      <cdr:y>0.90401</cdr:y>
    </cdr:to>
    <cdr:grpSp>
      <cdr:nvGrpSpPr>
        <cdr:cNvPr id="34" name="Group 33"/>
        <cdr:cNvGrpSpPr/>
      </cdr:nvGrpSpPr>
      <cdr:grpSpPr>
        <a:xfrm xmlns:a="http://schemas.openxmlformats.org/drawingml/2006/main">
          <a:off x="2057472" y="3310291"/>
          <a:ext cx="98715" cy="998493"/>
          <a:chOff x="1938368" y="3327400"/>
          <a:chExt cx="98951" cy="995019"/>
        </a:xfrm>
      </cdr:grpSpPr>
      <cdr:sp macro="" textlink="">
        <cdr:nvSpPr>
          <cdr:cNvPr id="19" name="Rectangle 18"/>
          <cdr:cNvSpPr/>
        </cdr:nvSpPr>
        <cdr:spPr>
          <a:xfrm xmlns:a="http://schemas.openxmlformats.org/drawingml/2006/main">
            <a:off x="1942870" y="3327400"/>
            <a:ext cx="90407" cy="72000"/>
          </a:xfrm>
          <a:prstGeom xmlns:a="http://schemas.openxmlformats.org/drawingml/2006/main" prst="rect">
            <a:avLst/>
          </a:prstGeom>
          <a:solidFill xmlns:a="http://schemas.openxmlformats.org/drawingml/2006/main">
            <a:schemeClr val="tx1"/>
          </a:solidFill>
          <a:ln xmlns:a="http://schemas.openxmlformats.org/drawingml/2006/main" w="12700">
            <a:solidFill>
              <a:sysClr val="windowText" lastClr="000000"/>
            </a:solidFill>
          </a:ln>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i-FI"/>
          </a:p>
        </cdr:txBody>
      </cdr:sp>
      <cdr:sp macro="" textlink="">
        <cdr:nvSpPr>
          <cdr:cNvPr id="20" name="Rectangle 19"/>
          <cdr:cNvSpPr/>
        </cdr:nvSpPr>
        <cdr:spPr>
          <a:xfrm xmlns:a="http://schemas.openxmlformats.org/drawingml/2006/main">
            <a:off x="1946912" y="3793219"/>
            <a:ext cx="90407" cy="72000"/>
          </a:xfrm>
          <a:prstGeom xmlns:a="http://schemas.openxmlformats.org/drawingml/2006/main" prst="rect">
            <a:avLst/>
          </a:prstGeom>
          <a:solidFill xmlns:a="http://schemas.openxmlformats.org/drawingml/2006/main">
            <a:schemeClr val="bg1">
              <a:lumMod val="50000"/>
            </a:schemeClr>
          </a:solidFill>
          <a:ln xmlns:a="http://schemas.openxmlformats.org/drawingml/2006/main" w="12700">
            <a:solidFill>
              <a:sysClr val="windowText" lastClr="000000"/>
            </a:solidFill>
          </a:ln>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i-FI"/>
          </a:p>
        </cdr:txBody>
      </cdr:sp>
      <cdr:sp macro="" textlink="">
        <cdr:nvSpPr>
          <cdr:cNvPr id="21" name="Rectangle 20"/>
          <cdr:cNvSpPr/>
        </cdr:nvSpPr>
        <cdr:spPr>
          <a:xfrm xmlns:a="http://schemas.openxmlformats.org/drawingml/2006/main">
            <a:off x="1938368" y="4250419"/>
            <a:ext cx="90407" cy="72000"/>
          </a:xfrm>
          <a:prstGeom xmlns:a="http://schemas.openxmlformats.org/drawingml/2006/main" prst="rect">
            <a:avLst/>
          </a:prstGeom>
          <a:solidFill xmlns:a="http://schemas.openxmlformats.org/drawingml/2006/main">
            <a:schemeClr val="accent3">
              <a:lumMod val="20000"/>
              <a:lumOff val="80000"/>
            </a:schemeClr>
          </a:solidFill>
          <a:ln xmlns:a="http://schemas.openxmlformats.org/drawingml/2006/main" w="12700">
            <a:solidFill>
              <a:sysClr val="windowText" lastClr="000000"/>
            </a:solidFill>
          </a:ln>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i-FI"/>
          </a:p>
        </cdr:txBody>
      </cdr:sp>
    </cdr:grpSp>
  </cdr:relSizeAnchor>
  <cdr:relSizeAnchor xmlns:cdr="http://schemas.openxmlformats.org/drawingml/2006/chartDrawing">
    <cdr:from>
      <cdr:x>0.53202</cdr:x>
      <cdr:y>0.69853</cdr:y>
    </cdr:from>
    <cdr:to>
      <cdr:x>0.54663</cdr:x>
      <cdr:y>0.90802</cdr:y>
    </cdr:to>
    <cdr:grpSp>
      <cdr:nvGrpSpPr>
        <cdr:cNvPr id="33" name="Group 32"/>
        <cdr:cNvGrpSpPr/>
      </cdr:nvGrpSpPr>
      <cdr:grpSpPr>
        <a:xfrm xmlns:a="http://schemas.openxmlformats.org/drawingml/2006/main">
          <a:off x="3594680" y="3329404"/>
          <a:ext cx="98715" cy="998493"/>
          <a:chOff x="3536321" y="3327400"/>
          <a:chExt cx="98950" cy="995019"/>
        </a:xfrm>
      </cdr:grpSpPr>
      <cdr:sp macro="" textlink="">
        <cdr:nvSpPr>
          <cdr:cNvPr id="22" name="Rectangle 21"/>
          <cdr:cNvSpPr/>
        </cdr:nvSpPr>
        <cdr:spPr>
          <a:xfrm xmlns:a="http://schemas.openxmlformats.org/drawingml/2006/main">
            <a:off x="3540823" y="3327400"/>
            <a:ext cx="90407" cy="72000"/>
          </a:xfrm>
          <a:prstGeom xmlns:a="http://schemas.openxmlformats.org/drawingml/2006/main" prst="rect">
            <a:avLst/>
          </a:prstGeom>
          <a:solidFill xmlns:a="http://schemas.openxmlformats.org/drawingml/2006/main">
            <a:schemeClr val="tx1"/>
          </a:solidFill>
          <a:ln xmlns:a="http://schemas.openxmlformats.org/drawingml/2006/main" w="12700">
            <a:solidFill>
              <a:sysClr val="windowText" lastClr="000000"/>
            </a:solidFill>
          </a:ln>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i-FI"/>
          </a:p>
        </cdr:txBody>
      </cdr:sp>
      <cdr:sp macro="" textlink="">
        <cdr:nvSpPr>
          <cdr:cNvPr id="23" name="Rectangle 22"/>
          <cdr:cNvSpPr/>
        </cdr:nvSpPr>
        <cdr:spPr>
          <a:xfrm xmlns:a="http://schemas.openxmlformats.org/drawingml/2006/main">
            <a:off x="3544865" y="3793219"/>
            <a:ext cx="90406" cy="72000"/>
          </a:xfrm>
          <a:prstGeom xmlns:a="http://schemas.openxmlformats.org/drawingml/2006/main" prst="rect">
            <a:avLst/>
          </a:prstGeom>
          <a:solidFill xmlns:a="http://schemas.openxmlformats.org/drawingml/2006/main">
            <a:schemeClr val="bg1">
              <a:lumMod val="50000"/>
            </a:schemeClr>
          </a:solidFill>
          <a:ln xmlns:a="http://schemas.openxmlformats.org/drawingml/2006/main" w="12700">
            <a:solidFill>
              <a:sysClr val="windowText" lastClr="000000"/>
            </a:solidFill>
          </a:ln>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i-FI"/>
          </a:p>
        </cdr:txBody>
      </cdr:sp>
      <cdr:sp macro="" textlink="">
        <cdr:nvSpPr>
          <cdr:cNvPr id="24" name="Rectangle 23"/>
          <cdr:cNvSpPr/>
        </cdr:nvSpPr>
        <cdr:spPr>
          <a:xfrm xmlns:a="http://schemas.openxmlformats.org/drawingml/2006/main">
            <a:off x="3536321" y="4250419"/>
            <a:ext cx="90407" cy="72000"/>
          </a:xfrm>
          <a:prstGeom xmlns:a="http://schemas.openxmlformats.org/drawingml/2006/main" prst="rect">
            <a:avLst/>
          </a:prstGeom>
          <a:solidFill xmlns:a="http://schemas.openxmlformats.org/drawingml/2006/main">
            <a:schemeClr val="bg1"/>
          </a:solidFill>
          <a:ln xmlns:a="http://schemas.openxmlformats.org/drawingml/2006/main" w="12700">
            <a:solidFill>
              <a:sysClr val="windowText" lastClr="000000"/>
            </a:solidFill>
          </a:ln>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i-FI"/>
          </a:p>
        </cdr:txBody>
      </cdr:sp>
    </cdr:grpSp>
  </cdr:relSizeAnchor>
  <cdr:relSizeAnchor xmlns:cdr="http://schemas.openxmlformats.org/drawingml/2006/chartDrawing">
    <cdr:from>
      <cdr:x>0.75274</cdr:x>
      <cdr:y>0.70254</cdr:y>
    </cdr:from>
    <cdr:to>
      <cdr:x>0.76736</cdr:x>
      <cdr:y>0.91203</cdr:y>
    </cdr:to>
    <cdr:grpSp>
      <cdr:nvGrpSpPr>
        <cdr:cNvPr id="32" name="Group 31"/>
        <cdr:cNvGrpSpPr/>
      </cdr:nvGrpSpPr>
      <cdr:grpSpPr>
        <a:xfrm xmlns:a="http://schemas.openxmlformats.org/drawingml/2006/main">
          <a:off x="5086011" y="3348517"/>
          <a:ext cx="98783" cy="998493"/>
          <a:chOff x="5050171" y="3336925"/>
          <a:chExt cx="98950" cy="995019"/>
        </a:xfrm>
      </cdr:grpSpPr>
      <cdr:sp macro="" textlink="">
        <cdr:nvSpPr>
          <cdr:cNvPr id="25" name="Rectangle 24"/>
          <cdr:cNvSpPr/>
        </cdr:nvSpPr>
        <cdr:spPr>
          <a:xfrm xmlns:a="http://schemas.openxmlformats.org/drawingml/2006/main">
            <a:off x="5054673" y="3336925"/>
            <a:ext cx="90406" cy="72000"/>
          </a:xfrm>
          <a:prstGeom xmlns:a="http://schemas.openxmlformats.org/drawingml/2006/main" prst="rect">
            <a:avLst/>
          </a:prstGeom>
          <a:solidFill xmlns:a="http://schemas.openxmlformats.org/drawingml/2006/main">
            <a:schemeClr val="tx1"/>
          </a:solidFill>
          <a:ln xmlns:a="http://schemas.openxmlformats.org/drawingml/2006/main" w="12700">
            <a:solidFill>
              <a:sysClr val="windowText" lastClr="000000"/>
            </a:solidFill>
          </a:ln>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i-FI"/>
          </a:p>
        </cdr:txBody>
      </cdr:sp>
      <cdr:sp macro="" textlink="">
        <cdr:nvSpPr>
          <cdr:cNvPr id="26" name="Rectangle 25"/>
          <cdr:cNvSpPr/>
        </cdr:nvSpPr>
        <cdr:spPr>
          <a:xfrm xmlns:a="http://schemas.openxmlformats.org/drawingml/2006/main">
            <a:off x="5058714" y="3802744"/>
            <a:ext cx="90407" cy="72000"/>
          </a:xfrm>
          <a:prstGeom xmlns:a="http://schemas.openxmlformats.org/drawingml/2006/main" prst="rect">
            <a:avLst/>
          </a:prstGeom>
          <a:solidFill xmlns:a="http://schemas.openxmlformats.org/drawingml/2006/main">
            <a:schemeClr val="bg1">
              <a:lumMod val="50000"/>
            </a:schemeClr>
          </a:solidFill>
          <a:ln xmlns:a="http://schemas.openxmlformats.org/drawingml/2006/main" w="12700">
            <a:solidFill>
              <a:sysClr val="windowText" lastClr="000000"/>
            </a:solidFill>
          </a:ln>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i-FI"/>
          </a:p>
        </cdr:txBody>
      </cdr:sp>
      <cdr:sp macro="" textlink="">
        <cdr:nvSpPr>
          <cdr:cNvPr id="27" name="Rectangle 26"/>
          <cdr:cNvSpPr/>
        </cdr:nvSpPr>
        <cdr:spPr>
          <a:xfrm xmlns:a="http://schemas.openxmlformats.org/drawingml/2006/main">
            <a:off x="5050171" y="4259944"/>
            <a:ext cx="90406" cy="72000"/>
          </a:xfrm>
          <a:prstGeom xmlns:a="http://schemas.openxmlformats.org/drawingml/2006/main" prst="rect">
            <a:avLst/>
          </a:prstGeom>
          <a:solidFill xmlns:a="http://schemas.openxmlformats.org/drawingml/2006/main">
            <a:schemeClr val="bg1"/>
          </a:solidFill>
          <a:ln xmlns:a="http://schemas.openxmlformats.org/drawingml/2006/main" w="12700">
            <a:solidFill>
              <a:sysClr val="windowText" lastClr="000000"/>
            </a:solidFill>
          </a:ln>
        </cdr:spPr>
        <cdr:style>
          <a:lnRef xmlns:a="http://schemas.openxmlformats.org/drawingml/2006/main" idx="2">
            <a:schemeClr val="dk1">
              <a:shade val="50000"/>
            </a:schemeClr>
          </a:lnRef>
          <a:fillRef xmlns:a="http://schemas.openxmlformats.org/drawingml/2006/main" idx="1">
            <a:schemeClr val="dk1"/>
          </a:fillRef>
          <a:effectRef xmlns:a="http://schemas.openxmlformats.org/drawingml/2006/main" idx="0">
            <a:schemeClr val="dk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fi-FI"/>
          </a:p>
        </cdr:txBody>
      </cdr:sp>
    </cdr:grp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800"/>
            </a:lvl1pPr>
          </a:lstStyle>
          <a:p>
            <a:pPr>
              <a:defRPr/>
            </a:pPr>
            <a:endParaRPr lang="en-GB"/>
          </a:p>
        </p:txBody>
      </p:sp>
      <p:sp>
        <p:nvSpPr>
          <p:cNvPr id="942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a:lvl1pPr>
          </a:lstStyle>
          <a:p>
            <a:pPr>
              <a:defRPr/>
            </a:pPr>
            <a:endParaRPr lang="en-GB"/>
          </a:p>
        </p:txBody>
      </p:sp>
      <p:sp>
        <p:nvSpPr>
          <p:cNvPr id="942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800"/>
            </a:lvl1pPr>
          </a:lstStyle>
          <a:p>
            <a:pPr>
              <a:defRPr/>
            </a:pPr>
            <a:endParaRPr lang="en-GB"/>
          </a:p>
        </p:txBody>
      </p:sp>
      <p:sp>
        <p:nvSpPr>
          <p:cNvPr id="942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800"/>
            </a:lvl1pPr>
          </a:lstStyle>
          <a:p>
            <a:pPr>
              <a:defRPr/>
            </a:pPr>
            <a:fld id="{333221B3-AEEF-4E71-B54F-84FA5977AD48}" type="slidenum">
              <a:rPr lang="en-GB"/>
              <a:pPr>
                <a:defRPr/>
              </a:pPr>
              <a:t>‹#›</a:t>
            </a:fld>
            <a:endParaRPr lang="en-GB"/>
          </a:p>
        </p:txBody>
      </p:sp>
    </p:spTree>
    <p:extLst>
      <p:ext uri="{BB962C8B-B14F-4D97-AF65-F5344CB8AC3E}">
        <p14:creationId xmlns:p14="http://schemas.microsoft.com/office/powerpoint/2010/main" val="606260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800"/>
            </a:lvl1pPr>
          </a:lstStyle>
          <a:p>
            <a:pPr>
              <a:defRPr/>
            </a:pPr>
            <a:endParaRPr lang="en-GB"/>
          </a:p>
        </p:txBody>
      </p:sp>
      <p:sp>
        <p:nvSpPr>
          <p:cNvPr id="890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a:lvl1pPr>
          </a:lstStyle>
          <a:p>
            <a:pPr>
              <a:defRPr/>
            </a:pPr>
            <a:endParaRPr lang="en-GB"/>
          </a:p>
        </p:txBody>
      </p:sp>
      <p:sp>
        <p:nvSpPr>
          <p:cNvPr id="23556" name="Rectangle 4"/>
          <p:cNvSpPr>
            <a:spLocks noGrp="1" noRot="1" noChangeAspect="1" noChangeArrowheads="1" noTextEdit="1"/>
          </p:cNvSpPr>
          <p:nvPr>
            <p:ph type="sldImg" idx="2"/>
          </p:nvPr>
        </p:nvSpPr>
        <p:spPr bwMode="auto">
          <a:xfrm>
            <a:off x="685800" y="685800"/>
            <a:ext cx="5486400" cy="3429000"/>
          </a:xfrm>
          <a:prstGeom prst="rect">
            <a:avLst/>
          </a:prstGeom>
          <a:noFill/>
          <a:ln w="9525">
            <a:solidFill>
              <a:srgbClr val="000000"/>
            </a:solidFill>
            <a:miter lim="800000"/>
            <a:headEnd/>
            <a:tailEnd/>
          </a:ln>
        </p:spPr>
      </p:sp>
      <p:sp>
        <p:nvSpPr>
          <p:cNvPr id="890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890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800"/>
            </a:lvl1pPr>
          </a:lstStyle>
          <a:p>
            <a:pPr>
              <a:defRPr/>
            </a:pPr>
            <a:endParaRPr lang="en-GB"/>
          </a:p>
        </p:txBody>
      </p:sp>
      <p:sp>
        <p:nvSpPr>
          <p:cNvPr id="890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800"/>
            </a:lvl1pPr>
          </a:lstStyle>
          <a:p>
            <a:pPr>
              <a:defRPr/>
            </a:pPr>
            <a:fld id="{59B94AAB-AEB6-4909-A9E9-7A8097C20927}" type="slidenum">
              <a:rPr lang="en-GB"/>
              <a:pPr>
                <a:defRPr/>
              </a:pPr>
              <a:t>‹#›</a:t>
            </a:fld>
            <a:endParaRPr lang="en-GB"/>
          </a:p>
        </p:txBody>
      </p:sp>
    </p:spTree>
    <p:extLst>
      <p:ext uri="{BB962C8B-B14F-4D97-AF65-F5344CB8AC3E}">
        <p14:creationId xmlns:p14="http://schemas.microsoft.com/office/powerpoint/2010/main" val="40997115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Palatino Linotype"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Palatino Linotype"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Palatino Linotype"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Palatino Linotype"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Palatino Linotype"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Aloitus">
    <p:spTree>
      <p:nvGrpSpPr>
        <p:cNvPr id="1" name=""/>
        <p:cNvGrpSpPr/>
        <p:nvPr/>
      </p:nvGrpSpPr>
      <p:grpSpPr>
        <a:xfrm>
          <a:off x="0" y="0"/>
          <a:ext cx="0" cy="0"/>
          <a:chOff x="0" y="0"/>
          <a:chExt cx="0" cy="0"/>
        </a:xfrm>
      </p:grpSpPr>
      <p:sp>
        <p:nvSpPr>
          <p:cNvPr id="81923" name="Rectangle 3"/>
          <p:cNvSpPr>
            <a:spLocks noGrp="1" noChangeArrowheads="1"/>
          </p:cNvSpPr>
          <p:nvPr>
            <p:ph type="ctrTitle" hasCustomPrompt="1"/>
          </p:nvPr>
        </p:nvSpPr>
        <p:spPr>
          <a:xfrm>
            <a:off x="395536" y="2353444"/>
            <a:ext cx="8280920" cy="1296144"/>
          </a:xfrm>
        </p:spPr>
        <p:txBody>
          <a:bodyPr/>
          <a:lstStyle>
            <a:lvl1pPr>
              <a:lnSpc>
                <a:spcPts val="4200"/>
              </a:lnSpc>
              <a:defRPr sz="3300" baseline="0"/>
            </a:lvl1pPr>
          </a:lstStyle>
          <a:p>
            <a:r>
              <a:rPr lang="fi-FI" dirty="0" smtClean="0"/>
              <a:t>Itä-Suomen yliopisto –</a:t>
            </a:r>
            <a:br>
              <a:rPr lang="fi-FI" dirty="0" smtClean="0"/>
            </a:br>
            <a:r>
              <a:rPr lang="fi-FI" dirty="0" smtClean="0"/>
              <a:t>Hyvällä tieteellä on tekijänsä</a:t>
            </a:r>
            <a:endParaRPr lang="fi-FI" dirty="0"/>
          </a:p>
        </p:txBody>
      </p:sp>
      <p:sp>
        <p:nvSpPr>
          <p:cNvPr id="81924" name="Rectangle 4"/>
          <p:cNvSpPr>
            <a:spLocks noGrp="1" noChangeArrowheads="1"/>
          </p:cNvSpPr>
          <p:nvPr>
            <p:ph type="subTitle" idx="1" hasCustomPrompt="1"/>
          </p:nvPr>
        </p:nvSpPr>
        <p:spPr>
          <a:xfrm>
            <a:off x="395536" y="409228"/>
            <a:ext cx="6696744" cy="288032"/>
          </a:xfrm>
        </p:spPr>
        <p:txBody>
          <a:bodyPr rIns="91440"/>
          <a:lstStyle>
            <a:lvl1pPr marL="0" indent="0">
              <a:buFontTx/>
              <a:buNone/>
              <a:defRPr sz="1400" i="0">
                <a:solidFill>
                  <a:schemeClr val="tx1"/>
                </a:solidFill>
              </a:defRPr>
            </a:lvl1pPr>
          </a:lstStyle>
          <a:p>
            <a:pPr eaLnBrk="1" hangingPunct="1"/>
            <a:r>
              <a:rPr lang="fi-FI" dirty="0" smtClean="0">
                <a:latin typeface="Palatino Linotype" charset="0"/>
              </a:rPr>
              <a:t>Luentotilaisuus Mallipaikassa 30.10.2015</a:t>
            </a:r>
            <a:endParaRPr lang="fi-FI" dirty="0">
              <a:latin typeface="Palatino Linotype" charset="0"/>
            </a:endParaRPr>
          </a:p>
        </p:txBody>
      </p:sp>
      <p:sp>
        <p:nvSpPr>
          <p:cNvPr id="11" name="Tekstiruutu 10"/>
          <p:cNvSpPr txBox="1"/>
          <p:nvPr userDrawn="1"/>
        </p:nvSpPr>
        <p:spPr>
          <a:xfrm>
            <a:off x="323528" y="5188178"/>
            <a:ext cx="3528392" cy="261610"/>
          </a:xfrm>
          <a:prstGeom prst="rect">
            <a:avLst/>
          </a:prstGeom>
          <a:noFill/>
        </p:spPr>
        <p:txBody>
          <a:bodyPr wrap="square" rtlCol="0">
            <a:spAutoFit/>
          </a:bodyPr>
          <a:lstStyle/>
          <a:p>
            <a:r>
              <a:rPr lang="fi-FI" sz="1100" b="1" dirty="0" smtClean="0">
                <a:solidFill>
                  <a:schemeClr val="bg2">
                    <a:lumMod val="25000"/>
                  </a:schemeClr>
                </a:solidFill>
                <a:latin typeface="Myriad pro"/>
              </a:rPr>
              <a:t>UEF</a:t>
            </a:r>
            <a:r>
              <a:rPr lang="fi-FI" sz="1100" dirty="0" smtClean="0">
                <a:solidFill>
                  <a:schemeClr val="bg2">
                    <a:lumMod val="25000"/>
                  </a:schemeClr>
                </a:solidFill>
                <a:latin typeface="Myriad pro"/>
              </a:rPr>
              <a:t> // University of Eastern Finland</a:t>
            </a:r>
            <a:endParaRPr lang="en-GB" sz="1100" dirty="0">
              <a:solidFill>
                <a:schemeClr val="bg2">
                  <a:lumMod val="25000"/>
                </a:schemeClr>
              </a:solidFill>
              <a:latin typeface="Myriad pro"/>
              <a:cs typeface="Myriad pro"/>
            </a:endParaRPr>
          </a:p>
        </p:txBody>
      </p:sp>
      <p:sp>
        <p:nvSpPr>
          <p:cNvPr id="9" name="Suorakulmio 8"/>
          <p:cNvSpPr/>
          <p:nvPr userDrawn="1"/>
        </p:nvSpPr>
        <p:spPr>
          <a:xfrm>
            <a:off x="395536" y="5616624"/>
            <a:ext cx="8352928" cy="12119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6" name="Tekstin paikkamerkki 5"/>
          <p:cNvSpPr>
            <a:spLocks noGrp="1"/>
          </p:cNvSpPr>
          <p:nvPr>
            <p:ph type="body" sz="quarter" idx="10" hasCustomPrompt="1"/>
          </p:nvPr>
        </p:nvSpPr>
        <p:spPr>
          <a:xfrm>
            <a:off x="395536" y="697260"/>
            <a:ext cx="6696744" cy="288032"/>
          </a:xfrm>
        </p:spPr>
        <p:txBody>
          <a:bodyPr/>
          <a:lstStyle>
            <a:lvl1pPr marL="0" indent="0" algn="l">
              <a:buNone/>
              <a:defRPr sz="1400" i="1" baseline="0">
                <a:solidFill>
                  <a:schemeClr val="accent2"/>
                </a:solidFill>
              </a:defRPr>
            </a:lvl1pPr>
          </a:lstStyle>
          <a:p>
            <a:r>
              <a:rPr lang="fi-FI" dirty="0" smtClean="0"/>
              <a:t>Etunimi Sukunimi, Titteli</a:t>
            </a:r>
            <a:endParaRPr lang="fi-FI" dirty="0"/>
          </a:p>
        </p:txBody>
      </p:sp>
      <p:pic>
        <p:nvPicPr>
          <p:cNvPr id="8" name="Kuva 17" descr="UEF_tunnus_harmaa_tausta.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23453" y="401520"/>
            <a:ext cx="1433153" cy="1356718"/>
          </a:xfrm>
          <a:prstGeom prst="rect">
            <a:avLst/>
          </a:prstGeom>
        </p:spPr>
      </p:pic>
    </p:spTree>
    <p:extLst>
      <p:ext uri="{BB962C8B-B14F-4D97-AF65-F5344CB8AC3E}">
        <p14:creationId xmlns:p14="http://schemas.microsoft.com/office/powerpoint/2010/main" val="3150880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Lopetus">
    <p:spTree>
      <p:nvGrpSpPr>
        <p:cNvPr id="1" name=""/>
        <p:cNvGrpSpPr/>
        <p:nvPr/>
      </p:nvGrpSpPr>
      <p:grpSpPr>
        <a:xfrm>
          <a:off x="0" y="0"/>
          <a:ext cx="0" cy="0"/>
          <a:chOff x="0" y="0"/>
          <a:chExt cx="0" cy="0"/>
        </a:xfrm>
      </p:grpSpPr>
      <p:sp>
        <p:nvSpPr>
          <p:cNvPr id="13" name="Suorakulmio 12"/>
          <p:cNvSpPr/>
          <p:nvPr userDrawn="1"/>
        </p:nvSpPr>
        <p:spPr>
          <a:xfrm>
            <a:off x="395536" y="5616624"/>
            <a:ext cx="8352928" cy="12119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2241358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loitus kuva">
    <p:spTree>
      <p:nvGrpSpPr>
        <p:cNvPr id="1" name=""/>
        <p:cNvGrpSpPr/>
        <p:nvPr/>
      </p:nvGrpSpPr>
      <p:grpSpPr>
        <a:xfrm>
          <a:off x="0" y="0"/>
          <a:ext cx="0" cy="0"/>
          <a:chOff x="0" y="0"/>
          <a:chExt cx="0" cy="0"/>
        </a:xfrm>
      </p:grpSpPr>
      <p:sp>
        <p:nvSpPr>
          <p:cNvPr id="13" name="Kuvan paikkamerkki 2"/>
          <p:cNvSpPr>
            <a:spLocks noGrp="1"/>
          </p:cNvSpPr>
          <p:nvPr>
            <p:ph type="pic" idx="13"/>
          </p:nvPr>
        </p:nvSpPr>
        <p:spPr>
          <a:xfrm>
            <a:off x="395536" y="409228"/>
            <a:ext cx="8352928" cy="230425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81923" name="Rectangle 3"/>
          <p:cNvSpPr>
            <a:spLocks noGrp="1" noChangeArrowheads="1"/>
          </p:cNvSpPr>
          <p:nvPr>
            <p:ph type="ctrTitle" hasCustomPrompt="1"/>
          </p:nvPr>
        </p:nvSpPr>
        <p:spPr>
          <a:xfrm>
            <a:off x="395536" y="2857500"/>
            <a:ext cx="8352928" cy="1296144"/>
          </a:xfrm>
        </p:spPr>
        <p:txBody>
          <a:bodyPr/>
          <a:lstStyle>
            <a:lvl1pPr>
              <a:lnSpc>
                <a:spcPts val="4200"/>
              </a:lnSpc>
              <a:defRPr sz="3300" baseline="0"/>
            </a:lvl1pPr>
          </a:lstStyle>
          <a:p>
            <a:r>
              <a:rPr lang="fi-FI" dirty="0" smtClean="0"/>
              <a:t>Hyvällä tieteellä on tekijänsä</a:t>
            </a:r>
            <a:endParaRPr lang="fi-FI" dirty="0"/>
          </a:p>
        </p:txBody>
      </p:sp>
      <p:sp>
        <p:nvSpPr>
          <p:cNvPr id="81924" name="Rectangle 4"/>
          <p:cNvSpPr>
            <a:spLocks noGrp="1" noChangeArrowheads="1"/>
          </p:cNvSpPr>
          <p:nvPr>
            <p:ph type="subTitle" idx="1" hasCustomPrompt="1"/>
          </p:nvPr>
        </p:nvSpPr>
        <p:spPr>
          <a:xfrm>
            <a:off x="395536" y="4225652"/>
            <a:ext cx="8352928" cy="288032"/>
          </a:xfrm>
        </p:spPr>
        <p:txBody>
          <a:bodyPr rIns="91440"/>
          <a:lstStyle>
            <a:lvl1pPr marL="0" indent="0">
              <a:buFontTx/>
              <a:buNone/>
              <a:defRPr sz="1400" i="0">
                <a:solidFill>
                  <a:schemeClr val="tx1"/>
                </a:solidFill>
              </a:defRPr>
            </a:lvl1pPr>
          </a:lstStyle>
          <a:p>
            <a:pPr eaLnBrk="1" hangingPunct="1"/>
            <a:r>
              <a:rPr lang="fi-FI" dirty="0" smtClean="0">
                <a:latin typeface="Palatino Linotype" charset="0"/>
              </a:rPr>
              <a:t>Luentotilaisuus Mallipaikassa 30.10.2015</a:t>
            </a:r>
            <a:endParaRPr lang="fi-FI" dirty="0">
              <a:latin typeface="Palatino Linotype" charset="0"/>
            </a:endParaRPr>
          </a:p>
        </p:txBody>
      </p:sp>
      <p:sp>
        <p:nvSpPr>
          <p:cNvPr id="11" name="Tekstiruutu 10"/>
          <p:cNvSpPr txBox="1"/>
          <p:nvPr userDrawn="1"/>
        </p:nvSpPr>
        <p:spPr>
          <a:xfrm>
            <a:off x="323528" y="5188178"/>
            <a:ext cx="3528392" cy="261610"/>
          </a:xfrm>
          <a:prstGeom prst="rect">
            <a:avLst/>
          </a:prstGeom>
          <a:noFill/>
        </p:spPr>
        <p:txBody>
          <a:bodyPr wrap="square" rtlCol="0">
            <a:spAutoFit/>
          </a:bodyPr>
          <a:lstStyle/>
          <a:p>
            <a:r>
              <a:rPr lang="fi-FI" sz="1100" b="1" dirty="0" smtClean="0">
                <a:solidFill>
                  <a:schemeClr val="bg2">
                    <a:lumMod val="25000"/>
                  </a:schemeClr>
                </a:solidFill>
                <a:latin typeface="Myriad pro"/>
              </a:rPr>
              <a:t>UEF</a:t>
            </a:r>
            <a:r>
              <a:rPr lang="fi-FI" sz="1100" dirty="0" smtClean="0">
                <a:solidFill>
                  <a:schemeClr val="bg2">
                    <a:lumMod val="25000"/>
                  </a:schemeClr>
                </a:solidFill>
                <a:latin typeface="Myriad pro"/>
              </a:rPr>
              <a:t> // University of Eastern Finland</a:t>
            </a:r>
            <a:endParaRPr lang="en-GB" sz="1100" dirty="0">
              <a:solidFill>
                <a:schemeClr val="bg2">
                  <a:lumMod val="25000"/>
                </a:schemeClr>
              </a:solidFill>
              <a:latin typeface="Myriad pro"/>
              <a:cs typeface="Myriad pro"/>
            </a:endParaRPr>
          </a:p>
        </p:txBody>
      </p:sp>
      <p:sp>
        <p:nvSpPr>
          <p:cNvPr id="9" name="Suorakulmio 8"/>
          <p:cNvSpPr/>
          <p:nvPr userDrawn="1"/>
        </p:nvSpPr>
        <p:spPr>
          <a:xfrm>
            <a:off x="395536" y="5616624"/>
            <a:ext cx="8352928" cy="12119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10" name="Tekstin paikkamerkki 5"/>
          <p:cNvSpPr>
            <a:spLocks noGrp="1"/>
          </p:cNvSpPr>
          <p:nvPr>
            <p:ph type="body" sz="quarter" idx="10" hasCustomPrompt="1"/>
          </p:nvPr>
        </p:nvSpPr>
        <p:spPr>
          <a:xfrm>
            <a:off x="395536" y="4513684"/>
            <a:ext cx="8352928" cy="288032"/>
          </a:xfrm>
        </p:spPr>
        <p:txBody>
          <a:bodyPr/>
          <a:lstStyle>
            <a:lvl1pPr marL="0" indent="0" algn="l">
              <a:buNone/>
              <a:defRPr sz="1400" i="1">
                <a:solidFill>
                  <a:schemeClr val="accent2"/>
                </a:solidFill>
              </a:defRPr>
            </a:lvl1pPr>
          </a:lstStyle>
          <a:p>
            <a:r>
              <a:rPr lang="fi-FI" dirty="0" smtClean="0"/>
              <a:t>Etunimi Sukunimi </a:t>
            </a:r>
            <a:endParaRPr lang="fi-FI" dirty="0"/>
          </a:p>
        </p:txBody>
      </p:sp>
    </p:spTree>
    <p:extLst>
      <p:ext uri="{BB962C8B-B14F-4D97-AF65-F5344CB8AC3E}">
        <p14:creationId xmlns:p14="http://schemas.microsoft.com/office/powerpoint/2010/main" val="329656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395536" y="547688"/>
            <a:ext cx="8352928" cy="840053"/>
          </a:xfrm>
        </p:spPr>
        <p:txBody>
          <a:bodyPr/>
          <a:lstStyle/>
          <a:p>
            <a:r>
              <a:rPr lang="fi-FI" smtClean="0"/>
              <a:t>Muokkaa perustyyl. napsautt.</a:t>
            </a:r>
            <a:endParaRPr lang="en-US"/>
          </a:p>
        </p:txBody>
      </p:sp>
      <p:sp>
        <p:nvSpPr>
          <p:cNvPr id="3" name="Sisällön paikkamerkki 2"/>
          <p:cNvSpPr>
            <a:spLocks noGrp="1"/>
          </p:cNvSpPr>
          <p:nvPr>
            <p:ph idx="1"/>
          </p:nvPr>
        </p:nvSpPr>
        <p:spPr>
          <a:xfrm>
            <a:off x="395536" y="1537230"/>
            <a:ext cx="8352928" cy="3480594"/>
          </a:xfrm>
        </p:spPr>
        <p:txBody>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en-US" dirty="0"/>
          </a:p>
        </p:txBody>
      </p:sp>
      <p:sp>
        <p:nvSpPr>
          <p:cNvPr id="7" name="Rectangle 4"/>
          <p:cNvSpPr>
            <a:spLocks noGrp="1" noChangeArrowheads="1"/>
          </p:cNvSpPr>
          <p:nvPr>
            <p:ph type="dt" sz="half" idx="2"/>
          </p:nvPr>
        </p:nvSpPr>
        <p:spPr bwMode="auto">
          <a:xfrm>
            <a:off x="7488238" y="5226953"/>
            <a:ext cx="874712"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rgbClr val="353535"/>
                </a:solidFill>
              </a:defRPr>
            </a:lvl1pPr>
          </a:lstStyle>
          <a:p>
            <a:pPr>
              <a:defRPr/>
            </a:pPr>
            <a:fld id="{53FCBABD-41D0-47C6-BEE8-5256A0303ED7}" type="datetime1">
              <a:rPr lang="fi-FI" smtClean="0"/>
              <a:pPr>
                <a:defRPr/>
              </a:pPr>
              <a:t>14.8.2017</a:t>
            </a:fld>
            <a:endParaRPr lang="fi-FI" dirty="0"/>
          </a:p>
        </p:txBody>
      </p:sp>
      <p:sp>
        <p:nvSpPr>
          <p:cNvPr id="8" name="Rectangle 5"/>
          <p:cNvSpPr>
            <a:spLocks noGrp="1" noChangeArrowheads="1"/>
          </p:cNvSpPr>
          <p:nvPr>
            <p:ph type="ftr" sz="quarter" idx="3"/>
          </p:nvPr>
        </p:nvSpPr>
        <p:spPr bwMode="auto">
          <a:xfrm>
            <a:off x="3052764" y="5226953"/>
            <a:ext cx="4435475"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chemeClr val="bg2">
                    <a:lumMod val="25000"/>
                  </a:schemeClr>
                </a:solidFill>
              </a:defRPr>
            </a:lvl1pPr>
          </a:lstStyle>
          <a:p>
            <a:pPr>
              <a:defRPr/>
            </a:pPr>
            <a:r>
              <a:rPr lang="fi-FI" dirty="0" smtClean="0"/>
              <a:t>Esityksen nimi / Tekijä</a:t>
            </a:r>
            <a:endParaRPr lang="fi-FI" dirty="0"/>
          </a:p>
        </p:txBody>
      </p:sp>
      <p:sp>
        <p:nvSpPr>
          <p:cNvPr id="10" name="Rectangle 6"/>
          <p:cNvSpPr>
            <a:spLocks noGrp="1" noChangeArrowheads="1"/>
          </p:cNvSpPr>
          <p:nvPr>
            <p:ph type="sldNum" sz="quarter" idx="4"/>
          </p:nvPr>
        </p:nvSpPr>
        <p:spPr bwMode="auto">
          <a:xfrm>
            <a:off x="8351838" y="5214600"/>
            <a:ext cx="360362" cy="209021"/>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10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spTree>
    <p:extLst>
      <p:ext uri="{BB962C8B-B14F-4D97-AF65-F5344CB8AC3E}">
        <p14:creationId xmlns:p14="http://schemas.microsoft.com/office/powerpoint/2010/main" val="3831871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tsikko ja sisältö + kuva">
    <p:spTree>
      <p:nvGrpSpPr>
        <p:cNvPr id="1" name=""/>
        <p:cNvGrpSpPr/>
        <p:nvPr/>
      </p:nvGrpSpPr>
      <p:grpSpPr>
        <a:xfrm>
          <a:off x="0" y="0"/>
          <a:ext cx="0" cy="0"/>
          <a:chOff x="0" y="0"/>
          <a:chExt cx="0" cy="0"/>
        </a:xfrm>
      </p:grpSpPr>
      <p:sp>
        <p:nvSpPr>
          <p:cNvPr id="2" name="Otsikko 1"/>
          <p:cNvSpPr>
            <a:spLocks noGrp="1"/>
          </p:cNvSpPr>
          <p:nvPr>
            <p:ph type="title"/>
          </p:nvPr>
        </p:nvSpPr>
        <p:spPr>
          <a:xfrm>
            <a:off x="395536" y="547688"/>
            <a:ext cx="8352928" cy="840053"/>
          </a:xfrm>
        </p:spPr>
        <p:txBody>
          <a:bodyPr/>
          <a:lstStyle/>
          <a:p>
            <a:r>
              <a:rPr lang="fi-FI" smtClean="0"/>
              <a:t>Muokkaa perustyyl. napsautt.</a:t>
            </a:r>
            <a:endParaRPr lang="en-US"/>
          </a:p>
        </p:txBody>
      </p:sp>
      <p:sp>
        <p:nvSpPr>
          <p:cNvPr id="3" name="Sisällön paikkamerkki 2"/>
          <p:cNvSpPr>
            <a:spLocks noGrp="1"/>
          </p:cNvSpPr>
          <p:nvPr>
            <p:ph idx="1"/>
          </p:nvPr>
        </p:nvSpPr>
        <p:spPr>
          <a:xfrm>
            <a:off x="395536" y="1537230"/>
            <a:ext cx="4896544" cy="3480594"/>
          </a:xfrm>
        </p:spPr>
        <p:txBody>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en-US" dirty="0"/>
          </a:p>
        </p:txBody>
      </p:sp>
      <p:sp>
        <p:nvSpPr>
          <p:cNvPr id="7" name="Rectangle 4"/>
          <p:cNvSpPr>
            <a:spLocks noGrp="1" noChangeArrowheads="1"/>
          </p:cNvSpPr>
          <p:nvPr>
            <p:ph type="dt" sz="half" idx="2"/>
          </p:nvPr>
        </p:nvSpPr>
        <p:spPr bwMode="auto">
          <a:xfrm>
            <a:off x="7488238" y="5226953"/>
            <a:ext cx="874712"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rgbClr val="353535"/>
                </a:solidFill>
              </a:defRPr>
            </a:lvl1pPr>
          </a:lstStyle>
          <a:p>
            <a:pPr>
              <a:defRPr/>
            </a:pPr>
            <a:fld id="{53FCBABD-41D0-47C6-BEE8-5256A0303ED7}" type="datetime1">
              <a:rPr lang="fi-FI" smtClean="0"/>
              <a:pPr>
                <a:defRPr/>
              </a:pPr>
              <a:t>14.8.2017</a:t>
            </a:fld>
            <a:endParaRPr lang="fi-FI" dirty="0"/>
          </a:p>
        </p:txBody>
      </p:sp>
      <p:sp>
        <p:nvSpPr>
          <p:cNvPr id="8" name="Rectangle 5"/>
          <p:cNvSpPr>
            <a:spLocks noGrp="1" noChangeArrowheads="1"/>
          </p:cNvSpPr>
          <p:nvPr>
            <p:ph type="ftr" sz="quarter" idx="3"/>
          </p:nvPr>
        </p:nvSpPr>
        <p:spPr bwMode="auto">
          <a:xfrm>
            <a:off x="3052764" y="5226953"/>
            <a:ext cx="4435475"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chemeClr val="bg2">
                    <a:lumMod val="25000"/>
                  </a:schemeClr>
                </a:solidFill>
              </a:defRPr>
            </a:lvl1pPr>
          </a:lstStyle>
          <a:p>
            <a:pPr>
              <a:defRPr/>
            </a:pPr>
            <a:r>
              <a:rPr lang="fi-FI" dirty="0" smtClean="0"/>
              <a:t>Esityksen nimi / Tekijä</a:t>
            </a:r>
            <a:endParaRPr lang="fi-FI" dirty="0"/>
          </a:p>
        </p:txBody>
      </p:sp>
      <p:sp>
        <p:nvSpPr>
          <p:cNvPr id="10" name="Rectangle 6"/>
          <p:cNvSpPr>
            <a:spLocks noGrp="1" noChangeArrowheads="1"/>
          </p:cNvSpPr>
          <p:nvPr>
            <p:ph type="sldNum" sz="quarter" idx="4"/>
          </p:nvPr>
        </p:nvSpPr>
        <p:spPr bwMode="auto">
          <a:xfrm>
            <a:off x="8351838" y="5214600"/>
            <a:ext cx="360362" cy="209021"/>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10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sp>
        <p:nvSpPr>
          <p:cNvPr id="9" name="Sisällön paikkamerkki 2"/>
          <p:cNvSpPr>
            <a:spLocks noGrp="1"/>
          </p:cNvSpPr>
          <p:nvPr>
            <p:ph idx="13"/>
          </p:nvPr>
        </p:nvSpPr>
        <p:spPr>
          <a:xfrm>
            <a:off x="5436096" y="1561356"/>
            <a:ext cx="3312368" cy="3456384"/>
          </a:xfrm>
        </p:spPr>
        <p:txBody>
          <a:bodyPr/>
          <a:lstStyle>
            <a:lvl1pPr marL="0" indent="0">
              <a:buNone/>
              <a:defRPr/>
            </a:lvl1pPr>
          </a:lstStyle>
          <a:p>
            <a:pPr lvl="0"/>
            <a:endParaRPr lang="en-US" dirty="0"/>
          </a:p>
        </p:txBody>
      </p:sp>
    </p:spTree>
    <p:extLst>
      <p:ext uri="{BB962C8B-B14F-4D97-AF65-F5344CB8AC3E}">
        <p14:creationId xmlns:p14="http://schemas.microsoft.com/office/powerpoint/2010/main" val="2638489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yhjä">
    <p:spTree>
      <p:nvGrpSpPr>
        <p:cNvPr id="1" name=""/>
        <p:cNvGrpSpPr/>
        <p:nvPr/>
      </p:nvGrpSpPr>
      <p:grpSpPr>
        <a:xfrm>
          <a:off x="0" y="0"/>
          <a:ext cx="0" cy="0"/>
          <a:chOff x="0" y="0"/>
          <a:chExt cx="0" cy="0"/>
        </a:xfrm>
      </p:grpSpPr>
      <p:sp>
        <p:nvSpPr>
          <p:cNvPr id="7" name="Rectangle 4"/>
          <p:cNvSpPr>
            <a:spLocks noGrp="1" noChangeArrowheads="1"/>
          </p:cNvSpPr>
          <p:nvPr>
            <p:ph type="dt" sz="half" idx="2"/>
          </p:nvPr>
        </p:nvSpPr>
        <p:spPr bwMode="auto">
          <a:xfrm>
            <a:off x="7488238" y="5226953"/>
            <a:ext cx="874712"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rgbClr val="353535"/>
                </a:solidFill>
              </a:defRPr>
            </a:lvl1pPr>
          </a:lstStyle>
          <a:p>
            <a:pPr>
              <a:defRPr/>
            </a:pPr>
            <a:fld id="{53FCBABD-41D0-47C6-BEE8-5256A0303ED7}" type="datetime1">
              <a:rPr lang="fi-FI" smtClean="0"/>
              <a:pPr>
                <a:defRPr/>
              </a:pPr>
              <a:t>14.8.2017</a:t>
            </a:fld>
            <a:endParaRPr lang="fi-FI" dirty="0"/>
          </a:p>
        </p:txBody>
      </p:sp>
      <p:sp>
        <p:nvSpPr>
          <p:cNvPr id="8" name="Rectangle 5"/>
          <p:cNvSpPr>
            <a:spLocks noGrp="1" noChangeArrowheads="1"/>
          </p:cNvSpPr>
          <p:nvPr>
            <p:ph type="ftr" sz="quarter" idx="3"/>
          </p:nvPr>
        </p:nvSpPr>
        <p:spPr bwMode="auto">
          <a:xfrm>
            <a:off x="3052764" y="5226953"/>
            <a:ext cx="4435475"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chemeClr val="bg2">
                    <a:lumMod val="25000"/>
                  </a:schemeClr>
                </a:solidFill>
              </a:defRPr>
            </a:lvl1pPr>
          </a:lstStyle>
          <a:p>
            <a:pPr>
              <a:defRPr/>
            </a:pPr>
            <a:r>
              <a:rPr lang="fi-FI" dirty="0" smtClean="0"/>
              <a:t>Esityksen nimi / Tekijä</a:t>
            </a:r>
            <a:endParaRPr lang="fi-FI" dirty="0"/>
          </a:p>
        </p:txBody>
      </p:sp>
      <p:sp>
        <p:nvSpPr>
          <p:cNvPr id="10" name="Rectangle 6"/>
          <p:cNvSpPr>
            <a:spLocks noGrp="1" noChangeArrowheads="1"/>
          </p:cNvSpPr>
          <p:nvPr>
            <p:ph type="sldNum" sz="quarter" idx="4"/>
          </p:nvPr>
        </p:nvSpPr>
        <p:spPr bwMode="auto">
          <a:xfrm>
            <a:off x="8351838" y="5214600"/>
            <a:ext cx="360362" cy="209021"/>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10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spTree>
    <p:extLst>
      <p:ext uri="{BB962C8B-B14F-4D97-AF65-F5344CB8AC3E}">
        <p14:creationId xmlns:p14="http://schemas.microsoft.com/office/powerpoint/2010/main" val="934850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Aloitus kuva">
    <p:spTree>
      <p:nvGrpSpPr>
        <p:cNvPr id="1" name=""/>
        <p:cNvGrpSpPr/>
        <p:nvPr/>
      </p:nvGrpSpPr>
      <p:grpSpPr>
        <a:xfrm>
          <a:off x="0" y="0"/>
          <a:ext cx="0" cy="0"/>
          <a:chOff x="0" y="0"/>
          <a:chExt cx="0" cy="0"/>
        </a:xfrm>
      </p:grpSpPr>
      <p:sp>
        <p:nvSpPr>
          <p:cNvPr id="13" name="Kuvan paikkamerkki 2"/>
          <p:cNvSpPr>
            <a:spLocks noGrp="1"/>
          </p:cNvSpPr>
          <p:nvPr>
            <p:ph type="pic" idx="13"/>
          </p:nvPr>
        </p:nvSpPr>
        <p:spPr>
          <a:xfrm>
            <a:off x="395536" y="409228"/>
            <a:ext cx="8352928" cy="230425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81923" name="Rectangle 3"/>
          <p:cNvSpPr>
            <a:spLocks noGrp="1" noChangeArrowheads="1"/>
          </p:cNvSpPr>
          <p:nvPr>
            <p:ph type="ctrTitle" hasCustomPrompt="1"/>
          </p:nvPr>
        </p:nvSpPr>
        <p:spPr>
          <a:xfrm>
            <a:off x="395536" y="2857500"/>
            <a:ext cx="8352928" cy="1296144"/>
          </a:xfrm>
        </p:spPr>
        <p:txBody>
          <a:bodyPr/>
          <a:lstStyle>
            <a:lvl1pPr>
              <a:lnSpc>
                <a:spcPts val="4200"/>
              </a:lnSpc>
              <a:defRPr sz="3300" baseline="0"/>
            </a:lvl1pPr>
          </a:lstStyle>
          <a:p>
            <a:r>
              <a:rPr lang="fi-FI" dirty="0" smtClean="0"/>
              <a:t>Hyvällä tieteellä on tekijänsä</a:t>
            </a:r>
            <a:endParaRPr lang="fi-FI" dirty="0"/>
          </a:p>
        </p:txBody>
      </p:sp>
      <p:sp>
        <p:nvSpPr>
          <p:cNvPr id="81924" name="Rectangle 4"/>
          <p:cNvSpPr>
            <a:spLocks noGrp="1" noChangeArrowheads="1"/>
          </p:cNvSpPr>
          <p:nvPr>
            <p:ph type="subTitle" idx="1" hasCustomPrompt="1"/>
          </p:nvPr>
        </p:nvSpPr>
        <p:spPr>
          <a:xfrm>
            <a:off x="395536" y="4225652"/>
            <a:ext cx="8352928" cy="288032"/>
          </a:xfrm>
        </p:spPr>
        <p:txBody>
          <a:bodyPr rIns="91440"/>
          <a:lstStyle>
            <a:lvl1pPr marL="0" indent="0">
              <a:buFontTx/>
              <a:buNone/>
              <a:defRPr sz="1400" i="0">
                <a:solidFill>
                  <a:schemeClr val="tx1"/>
                </a:solidFill>
              </a:defRPr>
            </a:lvl1pPr>
          </a:lstStyle>
          <a:p>
            <a:pPr eaLnBrk="1" hangingPunct="1"/>
            <a:r>
              <a:rPr lang="fi-FI" dirty="0" smtClean="0">
                <a:latin typeface="Palatino Linotype" charset="0"/>
              </a:rPr>
              <a:t>Luentotilaisuus Mallipaikassa 30.10.2015</a:t>
            </a:r>
            <a:endParaRPr lang="fi-FI" dirty="0">
              <a:latin typeface="Palatino Linotype" charset="0"/>
            </a:endParaRPr>
          </a:p>
        </p:txBody>
      </p:sp>
      <p:sp>
        <p:nvSpPr>
          <p:cNvPr id="11" name="Tekstiruutu 10"/>
          <p:cNvSpPr txBox="1"/>
          <p:nvPr userDrawn="1"/>
        </p:nvSpPr>
        <p:spPr>
          <a:xfrm>
            <a:off x="323528" y="5188178"/>
            <a:ext cx="3528392" cy="261610"/>
          </a:xfrm>
          <a:prstGeom prst="rect">
            <a:avLst/>
          </a:prstGeom>
          <a:noFill/>
        </p:spPr>
        <p:txBody>
          <a:bodyPr wrap="square" rtlCol="0">
            <a:spAutoFit/>
          </a:bodyPr>
          <a:lstStyle/>
          <a:p>
            <a:r>
              <a:rPr lang="fi-FI" sz="1100" b="1" dirty="0" smtClean="0">
                <a:solidFill>
                  <a:schemeClr val="bg2">
                    <a:lumMod val="25000"/>
                  </a:schemeClr>
                </a:solidFill>
                <a:latin typeface="Myriad pro"/>
              </a:rPr>
              <a:t>UEF</a:t>
            </a:r>
            <a:r>
              <a:rPr lang="fi-FI" sz="1100" dirty="0" smtClean="0">
                <a:solidFill>
                  <a:schemeClr val="bg2">
                    <a:lumMod val="25000"/>
                  </a:schemeClr>
                </a:solidFill>
                <a:latin typeface="Myriad pro"/>
              </a:rPr>
              <a:t> // University of Eastern Finland</a:t>
            </a:r>
            <a:endParaRPr lang="en-GB" sz="1100" dirty="0">
              <a:solidFill>
                <a:schemeClr val="bg2">
                  <a:lumMod val="25000"/>
                </a:schemeClr>
              </a:solidFill>
              <a:latin typeface="Myriad pro"/>
              <a:cs typeface="Myriad pro"/>
            </a:endParaRPr>
          </a:p>
        </p:txBody>
      </p:sp>
      <p:sp>
        <p:nvSpPr>
          <p:cNvPr id="9" name="Suorakulmio 8"/>
          <p:cNvSpPr/>
          <p:nvPr userDrawn="1"/>
        </p:nvSpPr>
        <p:spPr>
          <a:xfrm>
            <a:off x="395536" y="5616624"/>
            <a:ext cx="8352928" cy="12119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10" name="Tekstin paikkamerkki 5"/>
          <p:cNvSpPr>
            <a:spLocks noGrp="1"/>
          </p:cNvSpPr>
          <p:nvPr>
            <p:ph type="body" sz="quarter" idx="10" hasCustomPrompt="1"/>
          </p:nvPr>
        </p:nvSpPr>
        <p:spPr>
          <a:xfrm>
            <a:off x="395536" y="4513684"/>
            <a:ext cx="8352928" cy="288032"/>
          </a:xfrm>
        </p:spPr>
        <p:txBody>
          <a:bodyPr/>
          <a:lstStyle>
            <a:lvl1pPr marL="0" indent="0" algn="l">
              <a:buNone/>
              <a:defRPr sz="1400" i="1">
                <a:solidFill>
                  <a:schemeClr val="accent2"/>
                </a:solidFill>
              </a:defRPr>
            </a:lvl1pPr>
          </a:lstStyle>
          <a:p>
            <a:r>
              <a:rPr lang="fi-FI" dirty="0" smtClean="0"/>
              <a:t>Etunimi Sukunimi </a:t>
            </a:r>
            <a:endParaRPr lang="fi-FI" dirty="0"/>
          </a:p>
        </p:txBody>
      </p:sp>
    </p:spTree>
    <p:extLst>
      <p:ext uri="{BB962C8B-B14F-4D97-AF65-F5344CB8AC3E}">
        <p14:creationId xmlns:p14="http://schemas.microsoft.com/office/powerpoint/2010/main" val="1479989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Välilehti turkoosi">
    <p:spTree>
      <p:nvGrpSpPr>
        <p:cNvPr id="1" name=""/>
        <p:cNvGrpSpPr/>
        <p:nvPr/>
      </p:nvGrpSpPr>
      <p:grpSpPr>
        <a:xfrm>
          <a:off x="0" y="0"/>
          <a:ext cx="0" cy="0"/>
          <a:chOff x="0" y="0"/>
          <a:chExt cx="0" cy="0"/>
        </a:xfrm>
      </p:grpSpPr>
      <p:sp>
        <p:nvSpPr>
          <p:cNvPr id="7" name="Suorakulmio 6"/>
          <p:cNvSpPr/>
          <p:nvPr userDrawn="1"/>
        </p:nvSpPr>
        <p:spPr>
          <a:xfrm>
            <a:off x="395536" y="409228"/>
            <a:ext cx="8352928" cy="468052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2" name="Otsikko 1"/>
          <p:cNvSpPr>
            <a:spLocks noGrp="1"/>
          </p:cNvSpPr>
          <p:nvPr>
            <p:ph type="title"/>
          </p:nvPr>
        </p:nvSpPr>
        <p:spPr>
          <a:xfrm>
            <a:off x="755576" y="2137420"/>
            <a:ext cx="7632848" cy="648072"/>
          </a:xfrm>
        </p:spPr>
        <p:txBody>
          <a:bodyPr/>
          <a:lstStyle>
            <a:lvl1pPr>
              <a:defRPr>
                <a:solidFill>
                  <a:schemeClr val="accent3"/>
                </a:solidFill>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Sisällön paikkamerkki 2"/>
          <p:cNvSpPr>
            <a:spLocks noGrp="1"/>
          </p:cNvSpPr>
          <p:nvPr>
            <p:ph idx="1"/>
          </p:nvPr>
        </p:nvSpPr>
        <p:spPr>
          <a:xfrm>
            <a:off x="755576" y="2785492"/>
            <a:ext cx="7632848" cy="360040"/>
          </a:xfrm>
        </p:spPr>
        <p:txBody>
          <a:bodyPr/>
          <a:lstStyle>
            <a:lvl1pPr marL="0" indent="0">
              <a:buFontTx/>
              <a:buNone/>
              <a:defRPr sz="1800" i="0">
                <a:solidFill>
                  <a:srgbClr val="FFFFFF"/>
                </a:solidFill>
              </a:defRPr>
            </a:lvl1pPr>
            <a:lvl2pPr marL="361950" indent="0">
              <a:buFontTx/>
              <a:buNone/>
              <a:defRPr>
                <a:solidFill>
                  <a:srgbClr val="FFFFFF"/>
                </a:solidFill>
              </a:defRPr>
            </a:lvl2pPr>
            <a:lvl3pPr marL="806450" indent="0">
              <a:buFontTx/>
              <a:buNone/>
              <a:defRPr>
                <a:solidFill>
                  <a:srgbClr val="FFFFFF"/>
                </a:solidFill>
              </a:defRPr>
            </a:lvl3pPr>
            <a:lvl4pPr marL="1163638" indent="0">
              <a:buFontTx/>
              <a:buNone/>
              <a:defRPr>
                <a:solidFill>
                  <a:srgbClr val="FFFFFF"/>
                </a:solidFill>
              </a:defRPr>
            </a:lvl4pPr>
            <a:lvl5pPr marL="1517650" indent="0">
              <a:buFontTx/>
              <a:buNone/>
              <a:defRPr>
                <a:solidFill>
                  <a:srgbClr val="FFFFFF"/>
                </a:solidFill>
              </a:defRPr>
            </a:lvl5pPr>
          </a:lstStyle>
          <a:p>
            <a:pPr lvl="0"/>
            <a:r>
              <a:rPr lang="fi-FI" dirty="0" smtClean="0"/>
              <a:t>Muokkaa tekstin perustyylejä napsauttamalla</a:t>
            </a:r>
          </a:p>
        </p:txBody>
      </p:sp>
      <p:sp>
        <p:nvSpPr>
          <p:cNvPr id="9" name="Suorakulmio 8"/>
          <p:cNvSpPr/>
          <p:nvPr userDrawn="1"/>
        </p:nvSpPr>
        <p:spPr>
          <a:xfrm>
            <a:off x="395536" y="5616624"/>
            <a:ext cx="8352928" cy="12119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11" name="Rectangle 4"/>
          <p:cNvSpPr>
            <a:spLocks noGrp="1" noChangeArrowheads="1"/>
          </p:cNvSpPr>
          <p:nvPr>
            <p:ph type="dt" sz="half" idx="2"/>
          </p:nvPr>
        </p:nvSpPr>
        <p:spPr bwMode="auto">
          <a:xfrm>
            <a:off x="7488238" y="5226953"/>
            <a:ext cx="874712"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rgbClr val="353535"/>
                </a:solidFill>
              </a:defRPr>
            </a:lvl1pPr>
          </a:lstStyle>
          <a:p>
            <a:pPr>
              <a:defRPr/>
            </a:pPr>
            <a:fld id="{53FCBABD-41D0-47C6-BEE8-5256A0303ED7}" type="datetime1">
              <a:rPr lang="fi-FI" smtClean="0"/>
              <a:pPr>
                <a:defRPr/>
              </a:pPr>
              <a:t>14.8.2017</a:t>
            </a:fld>
            <a:endParaRPr lang="fi-FI" dirty="0"/>
          </a:p>
        </p:txBody>
      </p:sp>
      <p:sp>
        <p:nvSpPr>
          <p:cNvPr id="12" name="Rectangle 5"/>
          <p:cNvSpPr>
            <a:spLocks noGrp="1" noChangeArrowheads="1"/>
          </p:cNvSpPr>
          <p:nvPr>
            <p:ph type="ftr" sz="quarter" idx="3"/>
          </p:nvPr>
        </p:nvSpPr>
        <p:spPr bwMode="auto">
          <a:xfrm>
            <a:off x="3052764" y="5226953"/>
            <a:ext cx="4435475"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chemeClr val="bg2">
                    <a:lumMod val="25000"/>
                  </a:schemeClr>
                </a:solidFill>
              </a:defRPr>
            </a:lvl1pPr>
          </a:lstStyle>
          <a:p>
            <a:pPr>
              <a:defRPr/>
            </a:pPr>
            <a:r>
              <a:rPr lang="fi-FI" dirty="0" smtClean="0"/>
              <a:t>Esityksen nimi / Tekijä</a:t>
            </a:r>
            <a:endParaRPr lang="fi-FI" dirty="0"/>
          </a:p>
        </p:txBody>
      </p:sp>
      <p:sp>
        <p:nvSpPr>
          <p:cNvPr id="13" name="Rectangle 6"/>
          <p:cNvSpPr>
            <a:spLocks noGrp="1" noChangeArrowheads="1"/>
          </p:cNvSpPr>
          <p:nvPr>
            <p:ph type="sldNum" sz="quarter" idx="4"/>
          </p:nvPr>
        </p:nvSpPr>
        <p:spPr bwMode="auto">
          <a:xfrm>
            <a:off x="8351838" y="5214600"/>
            <a:ext cx="360362" cy="209021"/>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10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spTree>
    <p:extLst>
      <p:ext uri="{BB962C8B-B14F-4D97-AF65-F5344CB8AC3E}">
        <p14:creationId xmlns:p14="http://schemas.microsoft.com/office/powerpoint/2010/main" val="3987161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älilehti vihreä">
    <p:spTree>
      <p:nvGrpSpPr>
        <p:cNvPr id="1" name=""/>
        <p:cNvGrpSpPr/>
        <p:nvPr/>
      </p:nvGrpSpPr>
      <p:grpSpPr>
        <a:xfrm>
          <a:off x="0" y="0"/>
          <a:ext cx="0" cy="0"/>
          <a:chOff x="0" y="0"/>
          <a:chExt cx="0" cy="0"/>
        </a:xfrm>
      </p:grpSpPr>
      <p:sp>
        <p:nvSpPr>
          <p:cNvPr id="7" name="Suorakulmio 6"/>
          <p:cNvSpPr/>
          <p:nvPr userDrawn="1"/>
        </p:nvSpPr>
        <p:spPr>
          <a:xfrm>
            <a:off x="395536" y="409228"/>
            <a:ext cx="8352928" cy="46805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2" name="Otsikko 1"/>
          <p:cNvSpPr>
            <a:spLocks noGrp="1"/>
          </p:cNvSpPr>
          <p:nvPr>
            <p:ph type="title"/>
          </p:nvPr>
        </p:nvSpPr>
        <p:spPr>
          <a:xfrm>
            <a:off x="755576" y="2137420"/>
            <a:ext cx="7632848" cy="648072"/>
          </a:xfrm>
        </p:spPr>
        <p:txBody>
          <a:bodyPr/>
          <a:lstStyle>
            <a:lvl1pPr>
              <a:defRPr>
                <a:solidFill>
                  <a:schemeClr val="accent3"/>
                </a:solidFill>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8" name="Suorakulmio 7"/>
          <p:cNvSpPr/>
          <p:nvPr userDrawn="1"/>
        </p:nvSpPr>
        <p:spPr>
          <a:xfrm>
            <a:off x="395536" y="5616624"/>
            <a:ext cx="8352928" cy="12119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9" name="Sisällön paikkamerkki 2"/>
          <p:cNvSpPr>
            <a:spLocks noGrp="1"/>
          </p:cNvSpPr>
          <p:nvPr>
            <p:ph idx="1"/>
          </p:nvPr>
        </p:nvSpPr>
        <p:spPr>
          <a:xfrm>
            <a:off x="755576" y="2785492"/>
            <a:ext cx="7632848" cy="360040"/>
          </a:xfrm>
        </p:spPr>
        <p:txBody>
          <a:bodyPr/>
          <a:lstStyle>
            <a:lvl1pPr marL="0" indent="0">
              <a:buFontTx/>
              <a:buNone/>
              <a:defRPr sz="1800" i="0">
                <a:solidFill>
                  <a:srgbClr val="FFFFFF"/>
                </a:solidFill>
              </a:defRPr>
            </a:lvl1pPr>
            <a:lvl2pPr marL="361950" indent="0">
              <a:buFontTx/>
              <a:buNone/>
              <a:defRPr>
                <a:solidFill>
                  <a:srgbClr val="FFFFFF"/>
                </a:solidFill>
              </a:defRPr>
            </a:lvl2pPr>
            <a:lvl3pPr marL="806450" indent="0">
              <a:buFontTx/>
              <a:buNone/>
              <a:defRPr>
                <a:solidFill>
                  <a:srgbClr val="FFFFFF"/>
                </a:solidFill>
              </a:defRPr>
            </a:lvl3pPr>
            <a:lvl4pPr marL="1163638" indent="0">
              <a:buFontTx/>
              <a:buNone/>
              <a:defRPr>
                <a:solidFill>
                  <a:srgbClr val="FFFFFF"/>
                </a:solidFill>
              </a:defRPr>
            </a:lvl4pPr>
            <a:lvl5pPr marL="1517650" indent="0">
              <a:buFontTx/>
              <a:buNone/>
              <a:defRPr>
                <a:solidFill>
                  <a:srgbClr val="FFFFFF"/>
                </a:solidFill>
              </a:defRPr>
            </a:lvl5pPr>
          </a:lstStyle>
          <a:p>
            <a:pPr lvl="0"/>
            <a:r>
              <a:rPr lang="fi-FI" dirty="0" smtClean="0"/>
              <a:t>Muokkaa tekstin perustyylejä napsauttamalla</a:t>
            </a:r>
          </a:p>
        </p:txBody>
      </p:sp>
      <p:sp>
        <p:nvSpPr>
          <p:cNvPr id="11" name="Rectangle 4"/>
          <p:cNvSpPr>
            <a:spLocks noGrp="1" noChangeArrowheads="1"/>
          </p:cNvSpPr>
          <p:nvPr>
            <p:ph type="dt" sz="half" idx="2"/>
          </p:nvPr>
        </p:nvSpPr>
        <p:spPr bwMode="auto">
          <a:xfrm>
            <a:off x="7488238" y="5226953"/>
            <a:ext cx="874712"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rgbClr val="353535"/>
                </a:solidFill>
              </a:defRPr>
            </a:lvl1pPr>
          </a:lstStyle>
          <a:p>
            <a:pPr>
              <a:defRPr/>
            </a:pPr>
            <a:fld id="{53FCBABD-41D0-47C6-BEE8-5256A0303ED7}" type="datetime1">
              <a:rPr lang="fi-FI" smtClean="0"/>
              <a:pPr>
                <a:defRPr/>
              </a:pPr>
              <a:t>14.8.2017</a:t>
            </a:fld>
            <a:endParaRPr lang="fi-FI" dirty="0"/>
          </a:p>
        </p:txBody>
      </p:sp>
      <p:sp>
        <p:nvSpPr>
          <p:cNvPr id="12" name="Rectangle 5"/>
          <p:cNvSpPr>
            <a:spLocks noGrp="1" noChangeArrowheads="1"/>
          </p:cNvSpPr>
          <p:nvPr>
            <p:ph type="ftr" sz="quarter" idx="3"/>
          </p:nvPr>
        </p:nvSpPr>
        <p:spPr bwMode="auto">
          <a:xfrm>
            <a:off x="3052764" y="5226953"/>
            <a:ext cx="4435475"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chemeClr val="bg2">
                    <a:lumMod val="25000"/>
                  </a:schemeClr>
                </a:solidFill>
              </a:defRPr>
            </a:lvl1pPr>
          </a:lstStyle>
          <a:p>
            <a:pPr>
              <a:defRPr/>
            </a:pPr>
            <a:r>
              <a:rPr lang="fi-FI" dirty="0" smtClean="0"/>
              <a:t>Esityksen nimi / Tekijä</a:t>
            </a:r>
            <a:endParaRPr lang="fi-FI" dirty="0"/>
          </a:p>
        </p:txBody>
      </p:sp>
      <p:sp>
        <p:nvSpPr>
          <p:cNvPr id="13" name="Rectangle 6"/>
          <p:cNvSpPr>
            <a:spLocks noGrp="1" noChangeArrowheads="1"/>
          </p:cNvSpPr>
          <p:nvPr>
            <p:ph type="sldNum" sz="quarter" idx="4"/>
          </p:nvPr>
        </p:nvSpPr>
        <p:spPr bwMode="auto">
          <a:xfrm>
            <a:off x="8351838" y="5214600"/>
            <a:ext cx="360362" cy="209021"/>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10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spTree>
    <p:extLst>
      <p:ext uri="{BB962C8B-B14F-4D97-AF65-F5344CB8AC3E}">
        <p14:creationId xmlns:p14="http://schemas.microsoft.com/office/powerpoint/2010/main" val="146416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älilehti harmaa">
    <p:spTree>
      <p:nvGrpSpPr>
        <p:cNvPr id="1" name=""/>
        <p:cNvGrpSpPr/>
        <p:nvPr/>
      </p:nvGrpSpPr>
      <p:grpSpPr>
        <a:xfrm>
          <a:off x="0" y="0"/>
          <a:ext cx="0" cy="0"/>
          <a:chOff x="0" y="0"/>
          <a:chExt cx="0" cy="0"/>
        </a:xfrm>
      </p:grpSpPr>
      <p:sp>
        <p:nvSpPr>
          <p:cNvPr id="7" name="Suorakulmio 6"/>
          <p:cNvSpPr/>
          <p:nvPr userDrawn="1"/>
        </p:nvSpPr>
        <p:spPr>
          <a:xfrm>
            <a:off x="395536" y="409228"/>
            <a:ext cx="8352928" cy="4680520"/>
          </a:xfrm>
          <a:prstGeom prst="rect">
            <a:avLst/>
          </a:prstGeom>
          <a:solidFill>
            <a:schemeClr val="bg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solidFill>
                <a:srgbClr val="FFFFFF"/>
              </a:solidFill>
            </a:endParaRPr>
          </a:p>
        </p:txBody>
      </p:sp>
      <p:sp>
        <p:nvSpPr>
          <p:cNvPr id="2" name="Otsikko 1"/>
          <p:cNvSpPr>
            <a:spLocks noGrp="1"/>
          </p:cNvSpPr>
          <p:nvPr>
            <p:ph type="title"/>
          </p:nvPr>
        </p:nvSpPr>
        <p:spPr>
          <a:xfrm>
            <a:off x="755576" y="2137420"/>
            <a:ext cx="7632848" cy="648072"/>
          </a:xfrm>
        </p:spPr>
        <p:txBody>
          <a:bodyPr/>
          <a:lstStyle>
            <a:lvl1pPr>
              <a:defRPr>
                <a:solidFill>
                  <a:schemeClr val="accent3"/>
                </a:solidFill>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8" name="Suorakulmio 7"/>
          <p:cNvSpPr/>
          <p:nvPr userDrawn="1"/>
        </p:nvSpPr>
        <p:spPr>
          <a:xfrm>
            <a:off x="395536" y="5616624"/>
            <a:ext cx="8352928" cy="121196"/>
          </a:xfrm>
          <a:prstGeom prst="rect">
            <a:avLst/>
          </a:prstGeom>
          <a:solidFill>
            <a:srgbClr val="6A6A6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10" name="Sisällön paikkamerkki 2"/>
          <p:cNvSpPr>
            <a:spLocks noGrp="1"/>
          </p:cNvSpPr>
          <p:nvPr>
            <p:ph idx="1"/>
          </p:nvPr>
        </p:nvSpPr>
        <p:spPr>
          <a:xfrm>
            <a:off x="755576" y="2785492"/>
            <a:ext cx="7632848" cy="360040"/>
          </a:xfrm>
        </p:spPr>
        <p:txBody>
          <a:bodyPr/>
          <a:lstStyle>
            <a:lvl1pPr marL="0" indent="0">
              <a:buFontTx/>
              <a:buNone/>
              <a:defRPr sz="1800" i="0">
                <a:solidFill>
                  <a:srgbClr val="FFFFFF"/>
                </a:solidFill>
              </a:defRPr>
            </a:lvl1pPr>
            <a:lvl2pPr marL="361950" indent="0">
              <a:buFontTx/>
              <a:buNone/>
              <a:defRPr>
                <a:solidFill>
                  <a:srgbClr val="FFFFFF"/>
                </a:solidFill>
              </a:defRPr>
            </a:lvl2pPr>
            <a:lvl3pPr marL="806450" indent="0">
              <a:buFontTx/>
              <a:buNone/>
              <a:defRPr>
                <a:solidFill>
                  <a:srgbClr val="FFFFFF"/>
                </a:solidFill>
              </a:defRPr>
            </a:lvl3pPr>
            <a:lvl4pPr marL="1163638" indent="0">
              <a:buFontTx/>
              <a:buNone/>
              <a:defRPr>
                <a:solidFill>
                  <a:srgbClr val="FFFFFF"/>
                </a:solidFill>
              </a:defRPr>
            </a:lvl4pPr>
            <a:lvl5pPr marL="1517650" indent="0">
              <a:buFontTx/>
              <a:buNone/>
              <a:defRPr>
                <a:solidFill>
                  <a:srgbClr val="FFFFFF"/>
                </a:solidFill>
              </a:defRPr>
            </a:lvl5pPr>
          </a:lstStyle>
          <a:p>
            <a:pPr lvl="0"/>
            <a:r>
              <a:rPr lang="fi-FI" dirty="0" smtClean="0"/>
              <a:t>Muokkaa tekstin perustyylejä napsauttamalla</a:t>
            </a:r>
          </a:p>
        </p:txBody>
      </p:sp>
      <p:sp>
        <p:nvSpPr>
          <p:cNvPr id="9" name="Rectangle 4"/>
          <p:cNvSpPr>
            <a:spLocks noGrp="1" noChangeArrowheads="1"/>
          </p:cNvSpPr>
          <p:nvPr>
            <p:ph type="dt" sz="half" idx="2"/>
          </p:nvPr>
        </p:nvSpPr>
        <p:spPr bwMode="auto">
          <a:xfrm>
            <a:off x="7488238" y="5226953"/>
            <a:ext cx="874712"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rgbClr val="353535"/>
                </a:solidFill>
              </a:defRPr>
            </a:lvl1pPr>
          </a:lstStyle>
          <a:p>
            <a:pPr>
              <a:defRPr/>
            </a:pPr>
            <a:fld id="{53FCBABD-41D0-47C6-BEE8-5256A0303ED7}" type="datetime1">
              <a:rPr lang="fi-FI" smtClean="0"/>
              <a:pPr>
                <a:defRPr/>
              </a:pPr>
              <a:t>14.8.2017</a:t>
            </a:fld>
            <a:endParaRPr lang="fi-FI" dirty="0"/>
          </a:p>
        </p:txBody>
      </p:sp>
      <p:sp>
        <p:nvSpPr>
          <p:cNvPr id="12" name="Rectangle 5"/>
          <p:cNvSpPr>
            <a:spLocks noGrp="1" noChangeArrowheads="1"/>
          </p:cNvSpPr>
          <p:nvPr>
            <p:ph type="ftr" sz="quarter" idx="3"/>
          </p:nvPr>
        </p:nvSpPr>
        <p:spPr bwMode="auto">
          <a:xfrm>
            <a:off x="3052764" y="5226953"/>
            <a:ext cx="4435475"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chemeClr val="bg2">
                    <a:lumMod val="25000"/>
                  </a:schemeClr>
                </a:solidFill>
              </a:defRPr>
            </a:lvl1pPr>
          </a:lstStyle>
          <a:p>
            <a:pPr>
              <a:defRPr/>
            </a:pPr>
            <a:r>
              <a:rPr lang="fi-FI" dirty="0" smtClean="0"/>
              <a:t>Esityksen nimi / Tekijä</a:t>
            </a:r>
            <a:endParaRPr lang="fi-FI" dirty="0"/>
          </a:p>
        </p:txBody>
      </p:sp>
      <p:sp>
        <p:nvSpPr>
          <p:cNvPr id="13" name="Rectangle 6"/>
          <p:cNvSpPr>
            <a:spLocks noGrp="1" noChangeArrowheads="1"/>
          </p:cNvSpPr>
          <p:nvPr>
            <p:ph type="sldNum" sz="quarter" idx="4"/>
          </p:nvPr>
        </p:nvSpPr>
        <p:spPr bwMode="auto">
          <a:xfrm>
            <a:off x="8351838" y="5214600"/>
            <a:ext cx="360362" cy="209021"/>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10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spTree>
    <p:extLst>
      <p:ext uri="{BB962C8B-B14F-4D97-AF65-F5344CB8AC3E}">
        <p14:creationId xmlns:p14="http://schemas.microsoft.com/office/powerpoint/2010/main" val="39871617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536" y="547688"/>
            <a:ext cx="8316664" cy="8400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dirty="0" smtClean="0"/>
              <a:t>Muokkaa </a:t>
            </a:r>
            <a:r>
              <a:rPr lang="fi-FI" dirty="0" err="1" smtClean="0"/>
              <a:t>perustyyl</a:t>
            </a:r>
            <a:r>
              <a:rPr lang="fi-FI" dirty="0" smtClean="0"/>
              <a:t>. </a:t>
            </a:r>
            <a:r>
              <a:rPr lang="fi-FI" dirty="0" err="1" smtClean="0"/>
              <a:t>napsautt</a:t>
            </a:r>
            <a:r>
              <a:rPr lang="fi-FI" dirty="0" smtClean="0"/>
              <a:t>.</a:t>
            </a:r>
          </a:p>
        </p:txBody>
      </p:sp>
      <p:sp>
        <p:nvSpPr>
          <p:cNvPr id="1027" name="Rectangle 3"/>
          <p:cNvSpPr>
            <a:spLocks noGrp="1" noChangeArrowheads="1"/>
          </p:cNvSpPr>
          <p:nvPr>
            <p:ph type="body" idx="1"/>
          </p:nvPr>
        </p:nvSpPr>
        <p:spPr bwMode="auto">
          <a:xfrm>
            <a:off x="395536" y="1537230"/>
            <a:ext cx="8316664" cy="3480594"/>
          </a:xfrm>
          <a:prstGeom prst="rect">
            <a:avLst/>
          </a:prstGeom>
          <a:noFill/>
          <a:ln w="9525">
            <a:noFill/>
            <a:miter lim="800000"/>
            <a:headEnd/>
            <a:tailEnd/>
          </a:ln>
        </p:spPr>
        <p:txBody>
          <a:bodyPr vert="horz" wrap="square" lIns="91440" tIns="45720" rIns="90000" bIns="45720" numCol="1" anchor="t" anchorCtr="0" compatLnSpc="1">
            <a:prstTxWarp prst="textNoShape">
              <a:avLst/>
            </a:prstTxWarp>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p>
        </p:txBody>
      </p:sp>
      <p:sp>
        <p:nvSpPr>
          <p:cNvPr id="2" name="Tekstiruutu 1"/>
          <p:cNvSpPr txBox="1"/>
          <p:nvPr userDrawn="1"/>
        </p:nvSpPr>
        <p:spPr>
          <a:xfrm>
            <a:off x="323528" y="5188178"/>
            <a:ext cx="3528392" cy="261610"/>
          </a:xfrm>
          <a:prstGeom prst="rect">
            <a:avLst/>
          </a:prstGeom>
          <a:noFill/>
        </p:spPr>
        <p:txBody>
          <a:bodyPr wrap="square" rtlCol="0">
            <a:spAutoFit/>
          </a:bodyPr>
          <a:lstStyle/>
          <a:p>
            <a:r>
              <a:rPr lang="fi-FI" sz="1100" b="1" dirty="0" smtClean="0">
                <a:solidFill>
                  <a:schemeClr val="bg2">
                    <a:lumMod val="25000"/>
                  </a:schemeClr>
                </a:solidFill>
                <a:latin typeface="Arial"/>
              </a:rPr>
              <a:t>UEF</a:t>
            </a:r>
            <a:r>
              <a:rPr lang="fi-FI" sz="1100" dirty="0" smtClean="0">
                <a:solidFill>
                  <a:schemeClr val="bg2">
                    <a:lumMod val="25000"/>
                  </a:schemeClr>
                </a:solidFill>
                <a:latin typeface="Arial"/>
              </a:rPr>
              <a:t> // University of Eastern Finland</a:t>
            </a:r>
            <a:endParaRPr lang="en-GB" sz="1100" dirty="0">
              <a:solidFill>
                <a:schemeClr val="bg2">
                  <a:lumMod val="25000"/>
                </a:schemeClr>
              </a:solidFill>
              <a:latin typeface="Arial"/>
              <a:cs typeface="Arial"/>
            </a:endParaRPr>
          </a:p>
        </p:txBody>
      </p:sp>
      <p:sp>
        <p:nvSpPr>
          <p:cNvPr id="11" name="Suorakulmio 10"/>
          <p:cNvSpPr/>
          <p:nvPr userDrawn="1"/>
        </p:nvSpPr>
        <p:spPr>
          <a:xfrm>
            <a:off x="395536" y="5616624"/>
            <a:ext cx="8352928" cy="12119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13" name="Rectangle 4"/>
          <p:cNvSpPr>
            <a:spLocks noGrp="1" noChangeArrowheads="1"/>
          </p:cNvSpPr>
          <p:nvPr>
            <p:ph type="dt" sz="half" idx="2"/>
          </p:nvPr>
        </p:nvSpPr>
        <p:spPr bwMode="auto">
          <a:xfrm>
            <a:off x="7488238" y="5226953"/>
            <a:ext cx="874712"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rgbClr val="353535"/>
                </a:solidFill>
                <a:latin typeface="Arial"/>
                <a:cs typeface="Arial"/>
              </a:defRPr>
            </a:lvl1pPr>
          </a:lstStyle>
          <a:p>
            <a:pPr>
              <a:defRPr/>
            </a:pPr>
            <a:fld id="{53FCBABD-41D0-47C6-BEE8-5256A0303ED7}" type="datetime1">
              <a:rPr lang="fi-FI" smtClean="0"/>
              <a:pPr>
                <a:defRPr/>
              </a:pPr>
              <a:t>14.8.2017</a:t>
            </a:fld>
            <a:endParaRPr lang="fi-FI" dirty="0"/>
          </a:p>
        </p:txBody>
      </p:sp>
      <p:sp>
        <p:nvSpPr>
          <p:cNvPr id="14" name="Rectangle 5"/>
          <p:cNvSpPr>
            <a:spLocks noGrp="1" noChangeArrowheads="1"/>
          </p:cNvSpPr>
          <p:nvPr>
            <p:ph type="ftr" sz="quarter" idx="3"/>
          </p:nvPr>
        </p:nvSpPr>
        <p:spPr bwMode="auto">
          <a:xfrm>
            <a:off x="3052764" y="5226953"/>
            <a:ext cx="4435475"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chemeClr val="bg2">
                    <a:lumMod val="25000"/>
                  </a:schemeClr>
                </a:solidFill>
                <a:latin typeface="Arial"/>
                <a:cs typeface="Arial"/>
              </a:defRPr>
            </a:lvl1pPr>
          </a:lstStyle>
          <a:p>
            <a:pPr>
              <a:defRPr/>
            </a:pPr>
            <a:r>
              <a:rPr lang="fi-FI" dirty="0" smtClean="0"/>
              <a:t>Esityksen nimi / Tekijä</a:t>
            </a:r>
            <a:endParaRPr lang="fi-FI" dirty="0"/>
          </a:p>
        </p:txBody>
      </p:sp>
      <p:sp>
        <p:nvSpPr>
          <p:cNvPr id="15" name="Rectangle 6"/>
          <p:cNvSpPr>
            <a:spLocks noGrp="1" noChangeArrowheads="1"/>
          </p:cNvSpPr>
          <p:nvPr>
            <p:ph type="sldNum" sz="quarter" idx="4"/>
          </p:nvPr>
        </p:nvSpPr>
        <p:spPr bwMode="auto">
          <a:xfrm>
            <a:off x="8351838" y="5214600"/>
            <a:ext cx="360362" cy="209021"/>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10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pic>
        <p:nvPicPr>
          <p:cNvPr id="10" name="Kuva 17" descr="UEF_tunnus_harmaa_tausta.eps"/>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23453" y="401520"/>
            <a:ext cx="1433153" cy="1356718"/>
          </a:xfrm>
          <a:prstGeom prst="rect">
            <a:avLst/>
          </a:prstGeom>
        </p:spPr>
      </p:pic>
    </p:spTree>
    <p:extLst>
      <p:ext uri="{BB962C8B-B14F-4D97-AF65-F5344CB8AC3E}">
        <p14:creationId xmlns:p14="http://schemas.microsoft.com/office/powerpoint/2010/main" val="3839424056"/>
      </p:ext>
    </p:extLst>
  </p:cSld>
  <p:clrMap bg1="lt1" tx1="dk1" bg2="lt2" tx2="dk2" accent1="accent1" accent2="accent2" accent3="accent3" accent4="accent4" accent5="accent5" accent6="accent6" hlink="hlink" folHlink="folHlink"/>
  <p:sldLayoutIdLst>
    <p:sldLayoutId id="2147483791" r:id="rId1"/>
    <p:sldLayoutId id="2147483779" r:id="rId2"/>
  </p:sldLayoutIdLst>
  <p:hf hdr="0"/>
  <p:txStyles>
    <p:titleStyle>
      <a:lvl1pPr algn="l" rtl="0" eaLnBrk="0" fontAlgn="base" hangingPunct="0">
        <a:lnSpc>
          <a:spcPts val="3400"/>
        </a:lnSpc>
        <a:spcBef>
          <a:spcPct val="0"/>
        </a:spcBef>
        <a:spcAft>
          <a:spcPct val="0"/>
        </a:spcAft>
        <a:defRPr sz="2800" b="1">
          <a:solidFill>
            <a:srgbClr val="353535"/>
          </a:solidFill>
          <a:latin typeface="+mj-lt"/>
          <a:ea typeface="+mj-ea"/>
          <a:cs typeface="+mj-cs"/>
        </a:defRPr>
      </a:lvl1pPr>
      <a:lvl2pPr algn="l" rtl="0" eaLnBrk="0" fontAlgn="base" hangingPunct="0">
        <a:lnSpc>
          <a:spcPts val="3400"/>
        </a:lnSpc>
        <a:spcBef>
          <a:spcPct val="0"/>
        </a:spcBef>
        <a:spcAft>
          <a:spcPct val="0"/>
        </a:spcAft>
        <a:defRPr sz="2800" b="1">
          <a:solidFill>
            <a:schemeClr val="tx2"/>
          </a:solidFill>
          <a:latin typeface="Palatino Linotype" pitchFamily="18" charset="0"/>
        </a:defRPr>
      </a:lvl2pPr>
      <a:lvl3pPr algn="l" rtl="0" eaLnBrk="0" fontAlgn="base" hangingPunct="0">
        <a:lnSpc>
          <a:spcPts val="3400"/>
        </a:lnSpc>
        <a:spcBef>
          <a:spcPct val="0"/>
        </a:spcBef>
        <a:spcAft>
          <a:spcPct val="0"/>
        </a:spcAft>
        <a:defRPr sz="2800" b="1">
          <a:solidFill>
            <a:schemeClr val="tx2"/>
          </a:solidFill>
          <a:latin typeface="Palatino Linotype" pitchFamily="18" charset="0"/>
        </a:defRPr>
      </a:lvl3pPr>
      <a:lvl4pPr algn="l" rtl="0" eaLnBrk="0" fontAlgn="base" hangingPunct="0">
        <a:lnSpc>
          <a:spcPts val="3400"/>
        </a:lnSpc>
        <a:spcBef>
          <a:spcPct val="0"/>
        </a:spcBef>
        <a:spcAft>
          <a:spcPct val="0"/>
        </a:spcAft>
        <a:defRPr sz="2800" b="1">
          <a:solidFill>
            <a:schemeClr val="tx2"/>
          </a:solidFill>
          <a:latin typeface="Palatino Linotype" pitchFamily="18" charset="0"/>
        </a:defRPr>
      </a:lvl4pPr>
      <a:lvl5pPr algn="l" rtl="0" eaLnBrk="0" fontAlgn="base" hangingPunct="0">
        <a:lnSpc>
          <a:spcPts val="3400"/>
        </a:lnSpc>
        <a:spcBef>
          <a:spcPct val="0"/>
        </a:spcBef>
        <a:spcAft>
          <a:spcPct val="0"/>
        </a:spcAft>
        <a:defRPr sz="2800" b="1">
          <a:solidFill>
            <a:schemeClr val="tx2"/>
          </a:solidFill>
          <a:latin typeface="Palatino Linotype" pitchFamily="18" charset="0"/>
        </a:defRPr>
      </a:lvl5pPr>
      <a:lvl6pPr marL="457200" algn="l" rtl="0" fontAlgn="base">
        <a:lnSpc>
          <a:spcPts val="3400"/>
        </a:lnSpc>
        <a:spcBef>
          <a:spcPct val="0"/>
        </a:spcBef>
        <a:spcAft>
          <a:spcPct val="0"/>
        </a:spcAft>
        <a:defRPr sz="2800" b="1">
          <a:solidFill>
            <a:schemeClr val="tx2"/>
          </a:solidFill>
          <a:latin typeface="Palatino Linotype" pitchFamily="18" charset="0"/>
        </a:defRPr>
      </a:lvl6pPr>
      <a:lvl7pPr marL="914400" algn="l" rtl="0" fontAlgn="base">
        <a:lnSpc>
          <a:spcPts val="3400"/>
        </a:lnSpc>
        <a:spcBef>
          <a:spcPct val="0"/>
        </a:spcBef>
        <a:spcAft>
          <a:spcPct val="0"/>
        </a:spcAft>
        <a:defRPr sz="2800" b="1">
          <a:solidFill>
            <a:schemeClr val="tx2"/>
          </a:solidFill>
          <a:latin typeface="Palatino Linotype" pitchFamily="18" charset="0"/>
        </a:defRPr>
      </a:lvl7pPr>
      <a:lvl8pPr marL="1371600" algn="l" rtl="0" fontAlgn="base">
        <a:lnSpc>
          <a:spcPts val="3400"/>
        </a:lnSpc>
        <a:spcBef>
          <a:spcPct val="0"/>
        </a:spcBef>
        <a:spcAft>
          <a:spcPct val="0"/>
        </a:spcAft>
        <a:defRPr sz="2800" b="1">
          <a:solidFill>
            <a:schemeClr val="tx2"/>
          </a:solidFill>
          <a:latin typeface="Palatino Linotype" pitchFamily="18" charset="0"/>
        </a:defRPr>
      </a:lvl8pPr>
      <a:lvl9pPr marL="1828800" algn="l" rtl="0" fontAlgn="base">
        <a:lnSpc>
          <a:spcPts val="3400"/>
        </a:lnSpc>
        <a:spcBef>
          <a:spcPct val="0"/>
        </a:spcBef>
        <a:spcAft>
          <a:spcPct val="0"/>
        </a:spcAft>
        <a:defRPr sz="2800" b="1">
          <a:solidFill>
            <a:schemeClr val="tx2"/>
          </a:solidFill>
          <a:latin typeface="Palatino Linotype" pitchFamily="18" charset="0"/>
        </a:defRPr>
      </a:lvl9pPr>
    </p:titleStyle>
    <p:bodyStyle>
      <a:lvl1pPr marL="182563" indent="-182563" algn="l" rtl="0" eaLnBrk="0" fontAlgn="base" hangingPunct="0">
        <a:spcBef>
          <a:spcPct val="0"/>
        </a:spcBef>
        <a:spcAft>
          <a:spcPct val="30000"/>
        </a:spcAft>
        <a:buClr>
          <a:schemeClr val="accent2"/>
        </a:buClr>
        <a:buChar char="•"/>
        <a:defRPr sz="2000">
          <a:solidFill>
            <a:srgbClr val="353535"/>
          </a:solidFill>
          <a:latin typeface="+mn-lt"/>
          <a:ea typeface="+mn-ea"/>
          <a:cs typeface="+mn-cs"/>
        </a:defRPr>
      </a:lvl1pPr>
      <a:lvl2pPr marL="627063" indent="-265113" algn="l" rtl="0" eaLnBrk="0" fontAlgn="base" hangingPunct="0">
        <a:spcBef>
          <a:spcPct val="0"/>
        </a:spcBef>
        <a:spcAft>
          <a:spcPct val="30000"/>
        </a:spcAft>
        <a:buClr>
          <a:schemeClr val="accent2"/>
        </a:buClr>
        <a:buChar char="–"/>
        <a:defRPr>
          <a:solidFill>
            <a:srgbClr val="353535"/>
          </a:solidFill>
          <a:latin typeface="+mn-lt"/>
        </a:defRPr>
      </a:lvl2pPr>
      <a:lvl3pPr marL="984250" indent="-177800" algn="l" rtl="0" eaLnBrk="0" fontAlgn="base" hangingPunct="0">
        <a:spcBef>
          <a:spcPct val="0"/>
        </a:spcBef>
        <a:spcAft>
          <a:spcPct val="30000"/>
        </a:spcAft>
        <a:buClr>
          <a:schemeClr val="accent2"/>
        </a:buClr>
        <a:buChar char="•"/>
        <a:defRPr sz="1600">
          <a:solidFill>
            <a:srgbClr val="353535"/>
          </a:solidFill>
          <a:latin typeface="+mn-lt"/>
        </a:defRPr>
      </a:lvl3pPr>
      <a:lvl4pPr marL="1338263" indent="-174625" algn="l" rtl="0" eaLnBrk="0" fontAlgn="base" hangingPunct="0">
        <a:spcBef>
          <a:spcPct val="0"/>
        </a:spcBef>
        <a:spcAft>
          <a:spcPct val="30000"/>
        </a:spcAft>
        <a:buClr>
          <a:schemeClr val="accent2"/>
        </a:buClr>
        <a:buChar char="–"/>
        <a:defRPr sz="1400">
          <a:solidFill>
            <a:srgbClr val="353535"/>
          </a:solidFill>
          <a:latin typeface="+mn-lt"/>
        </a:defRPr>
      </a:lvl4pPr>
      <a:lvl5pPr marL="1706563" indent="-188913" algn="l" rtl="0" eaLnBrk="0" fontAlgn="base" hangingPunct="0">
        <a:spcBef>
          <a:spcPct val="0"/>
        </a:spcBef>
        <a:spcAft>
          <a:spcPct val="30000"/>
        </a:spcAft>
        <a:buClr>
          <a:schemeClr val="accent2"/>
        </a:buClr>
        <a:buChar char="»"/>
        <a:defRPr sz="1400">
          <a:solidFill>
            <a:srgbClr val="353535"/>
          </a:solidFill>
          <a:latin typeface="+mn-lt"/>
        </a:defRPr>
      </a:lvl5pPr>
      <a:lvl6pPr marL="2163763" indent="-188913" algn="l" rtl="0" fontAlgn="base">
        <a:spcBef>
          <a:spcPct val="0"/>
        </a:spcBef>
        <a:spcAft>
          <a:spcPct val="30000"/>
        </a:spcAft>
        <a:buChar char="»"/>
        <a:defRPr sz="1400">
          <a:solidFill>
            <a:schemeClr val="tx1"/>
          </a:solidFill>
          <a:latin typeface="+mn-lt"/>
        </a:defRPr>
      </a:lvl6pPr>
      <a:lvl7pPr marL="2620963" indent="-188913" algn="l" rtl="0" fontAlgn="base">
        <a:spcBef>
          <a:spcPct val="0"/>
        </a:spcBef>
        <a:spcAft>
          <a:spcPct val="30000"/>
        </a:spcAft>
        <a:buChar char="»"/>
        <a:defRPr sz="1400">
          <a:solidFill>
            <a:schemeClr val="tx1"/>
          </a:solidFill>
          <a:latin typeface="+mn-lt"/>
        </a:defRPr>
      </a:lvl7pPr>
      <a:lvl8pPr marL="3078163" indent="-188913" algn="l" rtl="0" fontAlgn="base">
        <a:spcBef>
          <a:spcPct val="0"/>
        </a:spcBef>
        <a:spcAft>
          <a:spcPct val="30000"/>
        </a:spcAft>
        <a:buChar char="»"/>
        <a:defRPr sz="1400">
          <a:solidFill>
            <a:schemeClr val="tx1"/>
          </a:solidFill>
          <a:latin typeface="+mn-lt"/>
        </a:defRPr>
      </a:lvl8pPr>
      <a:lvl9pPr marL="3535363" indent="-188913" algn="l" rtl="0" fontAlgn="base">
        <a:spcBef>
          <a:spcPct val="0"/>
        </a:spcBef>
        <a:spcAft>
          <a:spcPct val="3000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536" y="547688"/>
            <a:ext cx="8316664" cy="8400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dirty="0" smtClean="0"/>
              <a:t>Muokkaa </a:t>
            </a:r>
            <a:r>
              <a:rPr lang="fi-FI" dirty="0" err="1" smtClean="0"/>
              <a:t>perustyyl</a:t>
            </a:r>
            <a:r>
              <a:rPr lang="fi-FI" dirty="0" smtClean="0"/>
              <a:t>. </a:t>
            </a:r>
            <a:r>
              <a:rPr lang="fi-FI" dirty="0" err="1" smtClean="0"/>
              <a:t>napsautt</a:t>
            </a:r>
            <a:r>
              <a:rPr lang="fi-FI" dirty="0" smtClean="0"/>
              <a:t>.</a:t>
            </a:r>
          </a:p>
        </p:txBody>
      </p:sp>
      <p:sp>
        <p:nvSpPr>
          <p:cNvPr id="1027" name="Rectangle 3"/>
          <p:cNvSpPr>
            <a:spLocks noGrp="1" noChangeArrowheads="1"/>
          </p:cNvSpPr>
          <p:nvPr>
            <p:ph type="body" idx="1"/>
          </p:nvPr>
        </p:nvSpPr>
        <p:spPr bwMode="auto">
          <a:xfrm>
            <a:off x="395536" y="1537230"/>
            <a:ext cx="8316664" cy="3480594"/>
          </a:xfrm>
          <a:prstGeom prst="rect">
            <a:avLst/>
          </a:prstGeom>
          <a:noFill/>
          <a:ln w="9525">
            <a:noFill/>
            <a:miter lim="800000"/>
            <a:headEnd/>
            <a:tailEnd/>
          </a:ln>
        </p:spPr>
        <p:txBody>
          <a:bodyPr vert="horz" wrap="square" lIns="91440" tIns="45720" rIns="90000" bIns="45720" numCol="1" anchor="t" anchorCtr="0" compatLnSpc="1">
            <a:prstTxWarp prst="textNoShape">
              <a:avLst/>
            </a:prstTxWarp>
          </a:body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p>
        </p:txBody>
      </p:sp>
      <p:sp>
        <p:nvSpPr>
          <p:cNvPr id="2" name="Tekstiruutu 1"/>
          <p:cNvSpPr txBox="1"/>
          <p:nvPr userDrawn="1"/>
        </p:nvSpPr>
        <p:spPr>
          <a:xfrm>
            <a:off x="323528" y="5188178"/>
            <a:ext cx="3528392" cy="261610"/>
          </a:xfrm>
          <a:prstGeom prst="rect">
            <a:avLst/>
          </a:prstGeom>
          <a:noFill/>
        </p:spPr>
        <p:txBody>
          <a:bodyPr wrap="square" rtlCol="0">
            <a:spAutoFit/>
          </a:bodyPr>
          <a:lstStyle/>
          <a:p>
            <a:r>
              <a:rPr lang="fi-FI" sz="1100" b="1" dirty="0" smtClean="0">
                <a:solidFill>
                  <a:schemeClr val="bg2">
                    <a:lumMod val="25000"/>
                  </a:schemeClr>
                </a:solidFill>
                <a:latin typeface="Arial"/>
              </a:rPr>
              <a:t>UEF</a:t>
            </a:r>
            <a:r>
              <a:rPr lang="fi-FI" sz="1100" dirty="0" smtClean="0">
                <a:solidFill>
                  <a:schemeClr val="bg2">
                    <a:lumMod val="25000"/>
                  </a:schemeClr>
                </a:solidFill>
                <a:latin typeface="Arial"/>
              </a:rPr>
              <a:t> // University of Eastern Finland</a:t>
            </a:r>
            <a:endParaRPr lang="en-GB" sz="1100" dirty="0">
              <a:solidFill>
                <a:schemeClr val="bg2">
                  <a:lumMod val="25000"/>
                </a:schemeClr>
              </a:solidFill>
              <a:latin typeface="Arial"/>
              <a:cs typeface="Arial"/>
            </a:endParaRPr>
          </a:p>
        </p:txBody>
      </p:sp>
      <p:sp>
        <p:nvSpPr>
          <p:cNvPr id="11" name="Suorakulmio 10"/>
          <p:cNvSpPr/>
          <p:nvPr userDrawn="1"/>
        </p:nvSpPr>
        <p:spPr>
          <a:xfrm>
            <a:off x="395536" y="5616624"/>
            <a:ext cx="8352928" cy="12119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9" name="Rectangle 4"/>
          <p:cNvSpPr>
            <a:spLocks noGrp="1" noChangeArrowheads="1"/>
          </p:cNvSpPr>
          <p:nvPr>
            <p:ph type="dt" sz="half" idx="2"/>
          </p:nvPr>
        </p:nvSpPr>
        <p:spPr bwMode="auto">
          <a:xfrm>
            <a:off x="7488238" y="5226953"/>
            <a:ext cx="874712"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rgbClr val="353535"/>
                </a:solidFill>
                <a:latin typeface="Arial"/>
                <a:cs typeface="Arial"/>
              </a:defRPr>
            </a:lvl1pPr>
          </a:lstStyle>
          <a:p>
            <a:pPr>
              <a:defRPr/>
            </a:pPr>
            <a:fld id="{53FCBABD-41D0-47C6-BEE8-5256A0303ED7}" type="datetime1">
              <a:rPr lang="fi-FI" smtClean="0"/>
              <a:pPr>
                <a:defRPr/>
              </a:pPr>
              <a:t>14.8.2017</a:t>
            </a:fld>
            <a:endParaRPr lang="fi-FI" dirty="0"/>
          </a:p>
        </p:txBody>
      </p:sp>
      <p:sp>
        <p:nvSpPr>
          <p:cNvPr id="10" name="Rectangle 5"/>
          <p:cNvSpPr>
            <a:spLocks noGrp="1" noChangeArrowheads="1"/>
          </p:cNvSpPr>
          <p:nvPr>
            <p:ph type="ftr" sz="quarter" idx="3"/>
          </p:nvPr>
        </p:nvSpPr>
        <p:spPr bwMode="auto">
          <a:xfrm>
            <a:off x="3052764" y="5226953"/>
            <a:ext cx="4435475"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chemeClr val="bg2">
                    <a:lumMod val="25000"/>
                  </a:schemeClr>
                </a:solidFill>
                <a:latin typeface="Arial"/>
                <a:cs typeface="Arial"/>
              </a:defRPr>
            </a:lvl1pPr>
          </a:lstStyle>
          <a:p>
            <a:pPr>
              <a:defRPr/>
            </a:pPr>
            <a:r>
              <a:rPr lang="fi-FI" dirty="0" smtClean="0"/>
              <a:t>Esityksen nimi / Tekijä</a:t>
            </a:r>
            <a:endParaRPr lang="fi-FI" dirty="0"/>
          </a:p>
        </p:txBody>
      </p:sp>
      <p:sp>
        <p:nvSpPr>
          <p:cNvPr id="12" name="Rectangle 6"/>
          <p:cNvSpPr>
            <a:spLocks noGrp="1" noChangeArrowheads="1"/>
          </p:cNvSpPr>
          <p:nvPr>
            <p:ph type="sldNum" sz="quarter" idx="4"/>
          </p:nvPr>
        </p:nvSpPr>
        <p:spPr bwMode="auto">
          <a:xfrm>
            <a:off x="8351838" y="5214600"/>
            <a:ext cx="360362" cy="209021"/>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10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spTree>
    <p:extLst>
      <p:ext uri="{BB962C8B-B14F-4D97-AF65-F5344CB8AC3E}">
        <p14:creationId xmlns:p14="http://schemas.microsoft.com/office/powerpoint/2010/main" val="3107291566"/>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8" r:id="rId3"/>
    <p:sldLayoutId id="2147483809" r:id="rId4"/>
  </p:sldLayoutIdLst>
  <p:hf hdr="0"/>
  <p:txStyles>
    <p:titleStyle>
      <a:lvl1pPr algn="l" rtl="0" eaLnBrk="0" fontAlgn="base" hangingPunct="0">
        <a:lnSpc>
          <a:spcPts val="3400"/>
        </a:lnSpc>
        <a:spcBef>
          <a:spcPct val="0"/>
        </a:spcBef>
        <a:spcAft>
          <a:spcPct val="0"/>
        </a:spcAft>
        <a:defRPr sz="2800" b="1">
          <a:solidFill>
            <a:srgbClr val="353535"/>
          </a:solidFill>
          <a:latin typeface="+mj-lt"/>
          <a:ea typeface="+mj-ea"/>
          <a:cs typeface="+mj-cs"/>
        </a:defRPr>
      </a:lvl1pPr>
      <a:lvl2pPr algn="l" rtl="0" eaLnBrk="0" fontAlgn="base" hangingPunct="0">
        <a:lnSpc>
          <a:spcPts val="3400"/>
        </a:lnSpc>
        <a:spcBef>
          <a:spcPct val="0"/>
        </a:spcBef>
        <a:spcAft>
          <a:spcPct val="0"/>
        </a:spcAft>
        <a:defRPr sz="2800" b="1">
          <a:solidFill>
            <a:schemeClr val="tx2"/>
          </a:solidFill>
          <a:latin typeface="Palatino Linotype" pitchFamily="18" charset="0"/>
        </a:defRPr>
      </a:lvl2pPr>
      <a:lvl3pPr algn="l" rtl="0" eaLnBrk="0" fontAlgn="base" hangingPunct="0">
        <a:lnSpc>
          <a:spcPts val="3400"/>
        </a:lnSpc>
        <a:spcBef>
          <a:spcPct val="0"/>
        </a:spcBef>
        <a:spcAft>
          <a:spcPct val="0"/>
        </a:spcAft>
        <a:defRPr sz="2800" b="1">
          <a:solidFill>
            <a:schemeClr val="tx2"/>
          </a:solidFill>
          <a:latin typeface="Palatino Linotype" pitchFamily="18" charset="0"/>
        </a:defRPr>
      </a:lvl3pPr>
      <a:lvl4pPr algn="l" rtl="0" eaLnBrk="0" fontAlgn="base" hangingPunct="0">
        <a:lnSpc>
          <a:spcPts val="3400"/>
        </a:lnSpc>
        <a:spcBef>
          <a:spcPct val="0"/>
        </a:spcBef>
        <a:spcAft>
          <a:spcPct val="0"/>
        </a:spcAft>
        <a:defRPr sz="2800" b="1">
          <a:solidFill>
            <a:schemeClr val="tx2"/>
          </a:solidFill>
          <a:latin typeface="Palatino Linotype" pitchFamily="18" charset="0"/>
        </a:defRPr>
      </a:lvl4pPr>
      <a:lvl5pPr algn="l" rtl="0" eaLnBrk="0" fontAlgn="base" hangingPunct="0">
        <a:lnSpc>
          <a:spcPts val="3400"/>
        </a:lnSpc>
        <a:spcBef>
          <a:spcPct val="0"/>
        </a:spcBef>
        <a:spcAft>
          <a:spcPct val="0"/>
        </a:spcAft>
        <a:defRPr sz="2800" b="1">
          <a:solidFill>
            <a:schemeClr val="tx2"/>
          </a:solidFill>
          <a:latin typeface="Palatino Linotype" pitchFamily="18" charset="0"/>
        </a:defRPr>
      </a:lvl5pPr>
      <a:lvl6pPr marL="457200" algn="l" rtl="0" fontAlgn="base">
        <a:lnSpc>
          <a:spcPts val="3400"/>
        </a:lnSpc>
        <a:spcBef>
          <a:spcPct val="0"/>
        </a:spcBef>
        <a:spcAft>
          <a:spcPct val="0"/>
        </a:spcAft>
        <a:defRPr sz="2800" b="1">
          <a:solidFill>
            <a:schemeClr val="tx2"/>
          </a:solidFill>
          <a:latin typeface="Palatino Linotype" pitchFamily="18" charset="0"/>
        </a:defRPr>
      </a:lvl6pPr>
      <a:lvl7pPr marL="914400" algn="l" rtl="0" fontAlgn="base">
        <a:lnSpc>
          <a:spcPts val="3400"/>
        </a:lnSpc>
        <a:spcBef>
          <a:spcPct val="0"/>
        </a:spcBef>
        <a:spcAft>
          <a:spcPct val="0"/>
        </a:spcAft>
        <a:defRPr sz="2800" b="1">
          <a:solidFill>
            <a:schemeClr val="tx2"/>
          </a:solidFill>
          <a:latin typeface="Palatino Linotype" pitchFamily="18" charset="0"/>
        </a:defRPr>
      </a:lvl7pPr>
      <a:lvl8pPr marL="1371600" algn="l" rtl="0" fontAlgn="base">
        <a:lnSpc>
          <a:spcPts val="3400"/>
        </a:lnSpc>
        <a:spcBef>
          <a:spcPct val="0"/>
        </a:spcBef>
        <a:spcAft>
          <a:spcPct val="0"/>
        </a:spcAft>
        <a:defRPr sz="2800" b="1">
          <a:solidFill>
            <a:schemeClr val="tx2"/>
          </a:solidFill>
          <a:latin typeface="Palatino Linotype" pitchFamily="18" charset="0"/>
        </a:defRPr>
      </a:lvl8pPr>
      <a:lvl9pPr marL="1828800" algn="l" rtl="0" fontAlgn="base">
        <a:lnSpc>
          <a:spcPts val="3400"/>
        </a:lnSpc>
        <a:spcBef>
          <a:spcPct val="0"/>
        </a:spcBef>
        <a:spcAft>
          <a:spcPct val="0"/>
        </a:spcAft>
        <a:defRPr sz="2800" b="1">
          <a:solidFill>
            <a:schemeClr val="tx2"/>
          </a:solidFill>
          <a:latin typeface="Palatino Linotype" pitchFamily="18" charset="0"/>
        </a:defRPr>
      </a:lvl9pPr>
    </p:titleStyle>
    <p:bodyStyle>
      <a:lvl1pPr marL="182563" indent="-182563" algn="l" rtl="0" eaLnBrk="0" fontAlgn="base" hangingPunct="0">
        <a:spcBef>
          <a:spcPct val="0"/>
        </a:spcBef>
        <a:spcAft>
          <a:spcPct val="30000"/>
        </a:spcAft>
        <a:buClr>
          <a:schemeClr val="accent2"/>
        </a:buClr>
        <a:buChar char="•"/>
        <a:defRPr sz="2000">
          <a:solidFill>
            <a:srgbClr val="353535"/>
          </a:solidFill>
          <a:latin typeface="+mn-lt"/>
          <a:ea typeface="+mn-ea"/>
          <a:cs typeface="+mn-cs"/>
        </a:defRPr>
      </a:lvl1pPr>
      <a:lvl2pPr marL="627063" indent="-265113" algn="l" rtl="0" eaLnBrk="0" fontAlgn="base" hangingPunct="0">
        <a:spcBef>
          <a:spcPct val="0"/>
        </a:spcBef>
        <a:spcAft>
          <a:spcPct val="30000"/>
        </a:spcAft>
        <a:buClr>
          <a:schemeClr val="accent2"/>
        </a:buClr>
        <a:buChar char="–"/>
        <a:defRPr>
          <a:solidFill>
            <a:srgbClr val="353535"/>
          </a:solidFill>
          <a:latin typeface="+mn-lt"/>
        </a:defRPr>
      </a:lvl2pPr>
      <a:lvl3pPr marL="984250" indent="-177800" algn="l" rtl="0" eaLnBrk="0" fontAlgn="base" hangingPunct="0">
        <a:spcBef>
          <a:spcPct val="0"/>
        </a:spcBef>
        <a:spcAft>
          <a:spcPct val="30000"/>
        </a:spcAft>
        <a:buClr>
          <a:schemeClr val="accent2"/>
        </a:buClr>
        <a:buChar char="•"/>
        <a:defRPr sz="1600">
          <a:solidFill>
            <a:srgbClr val="353535"/>
          </a:solidFill>
          <a:latin typeface="+mn-lt"/>
        </a:defRPr>
      </a:lvl3pPr>
      <a:lvl4pPr marL="1338263" indent="-174625" algn="l" rtl="0" eaLnBrk="0" fontAlgn="base" hangingPunct="0">
        <a:spcBef>
          <a:spcPct val="0"/>
        </a:spcBef>
        <a:spcAft>
          <a:spcPct val="30000"/>
        </a:spcAft>
        <a:buClr>
          <a:schemeClr val="accent2"/>
        </a:buClr>
        <a:buChar char="–"/>
        <a:defRPr sz="1400">
          <a:solidFill>
            <a:srgbClr val="353535"/>
          </a:solidFill>
          <a:latin typeface="+mn-lt"/>
        </a:defRPr>
      </a:lvl4pPr>
      <a:lvl5pPr marL="1706563" indent="-188913" algn="l" rtl="0" eaLnBrk="0" fontAlgn="base" hangingPunct="0">
        <a:spcBef>
          <a:spcPct val="0"/>
        </a:spcBef>
        <a:spcAft>
          <a:spcPct val="30000"/>
        </a:spcAft>
        <a:buClr>
          <a:schemeClr val="accent2"/>
        </a:buClr>
        <a:buChar char="»"/>
        <a:defRPr sz="1400">
          <a:solidFill>
            <a:srgbClr val="353535"/>
          </a:solidFill>
          <a:latin typeface="+mn-lt"/>
        </a:defRPr>
      </a:lvl5pPr>
      <a:lvl6pPr marL="2163763" indent="-188913" algn="l" rtl="0" fontAlgn="base">
        <a:spcBef>
          <a:spcPct val="0"/>
        </a:spcBef>
        <a:spcAft>
          <a:spcPct val="30000"/>
        </a:spcAft>
        <a:buChar char="»"/>
        <a:defRPr sz="1400">
          <a:solidFill>
            <a:schemeClr val="tx1"/>
          </a:solidFill>
          <a:latin typeface="+mn-lt"/>
        </a:defRPr>
      </a:lvl6pPr>
      <a:lvl7pPr marL="2620963" indent="-188913" algn="l" rtl="0" fontAlgn="base">
        <a:spcBef>
          <a:spcPct val="0"/>
        </a:spcBef>
        <a:spcAft>
          <a:spcPct val="30000"/>
        </a:spcAft>
        <a:buChar char="»"/>
        <a:defRPr sz="1400">
          <a:solidFill>
            <a:schemeClr val="tx1"/>
          </a:solidFill>
          <a:latin typeface="+mn-lt"/>
        </a:defRPr>
      </a:lvl7pPr>
      <a:lvl8pPr marL="3078163" indent="-188913" algn="l" rtl="0" fontAlgn="base">
        <a:spcBef>
          <a:spcPct val="0"/>
        </a:spcBef>
        <a:spcAft>
          <a:spcPct val="30000"/>
        </a:spcAft>
        <a:buChar char="»"/>
        <a:defRPr sz="1400">
          <a:solidFill>
            <a:schemeClr val="tx1"/>
          </a:solidFill>
          <a:latin typeface="+mn-lt"/>
        </a:defRPr>
      </a:lvl8pPr>
      <a:lvl9pPr marL="3535363" indent="-188913" algn="l" rtl="0" fontAlgn="base">
        <a:spcBef>
          <a:spcPct val="0"/>
        </a:spcBef>
        <a:spcAft>
          <a:spcPct val="3000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3568" y="2353444"/>
            <a:ext cx="7993062" cy="57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dirty="0" smtClean="0"/>
              <a:t>Muokkaa </a:t>
            </a:r>
            <a:r>
              <a:rPr lang="fi-FI" dirty="0" err="1" smtClean="0"/>
              <a:t>perustyyl</a:t>
            </a:r>
            <a:r>
              <a:rPr lang="fi-FI" dirty="0" smtClean="0"/>
              <a:t>. </a:t>
            </a:r>
            <a:r>
              <a:rPr lang="fi-FI" dirty="0" err="1" smtClean="0"/>
              <a:t>napsautt</a:t>
            </a:r>
            <a:r>
              <a:rPr lang="fi-FI" dirty="0" smtClean="0"/>
              <a:t>.</a:t>
            </a:r>
          </a:p>
        </p:txBody>
      </p:sp>
      <p:sp>
        <p:nvSpPr>
          <p:cNvPr id="1027" name="Rectangle 3"/>
          <p:cNvSpPr>
            <a:spLocks noGrp="1" noChangeArrowheads="1"/>
          </p:cNvSpPr>
          <p:nvPr>
            <p:ph type="body" idx="1"/>
          </p:nvPr>
        </p:nvSpPr>
        <p:spPr bwMode="auto">
          <a:xfrm>
            <a:off x="683568" y="2929507"/>
            <a:ext cx="7993062" cy="504056"/>
          </a:xfrm>
          <a:prstGeom prst="rect">
            <a:avLst/>
          </a:prstGeom>
          <a:noFill/>
          <a:ln w="9525">
            <a:noFill/>
            <a:miter lim="800000"/>
            <a:headEnd/>
            <a:tailEnd/>
          </a:ln>
        </p:spPr>
        <p:txBody>
          <a:bodyPr vert="horz" wrap="square" lIns="91440" tIns="45720" rIns="90000" bIns="45720" numCol="1" anchor="t" anchorCtr="0" compatLnSpc="1">
            <a:prstTxWarp prst="textNoShape">
              <a:avLst/>
            </a:prstTxWarp>
          </a:bodyPr>
          <a:lstStyle/>
          <a:p>
            <a:pPr lvl="0"/>
            <a:r>
              <a:rPr lang="fi-FI" dirty="0" smtClean="0"/>
              <a:t>Muokkaa tekstin perustyylejä napsauttamalla</a:t>
            </a:r>
          </a:p>
        </p:txBody>
      </p:sp>
      <p:sp>
        <p:nvSpPr>
          <p:cNvPr id="16" name="Tekstiruutu 15"/>
          <p:cNvSpPr txBox="1"/>
          <p:nvPr userDrawn="1"/>
        </p:nvSpPr>
        <p:spPr>
          <a:xfrm>
            <a:off x="323528" y="5188178"/>
            <a:ext cx="3528392" cy="261610"/>
          </a:xfrm>
          <a:prstGeom prst="rect">
            <a:avLst/>
          </a:prstGeom>
          <a:noFill/>
        </p:spPr>
        <p:txBody>
          <a:bodyPr wrap="square" rtlCol="0">
            <a:spAutoFit/>
          </a:bodyPr>
          <a:lstStyle/>
          <a:p>
            <a:r>
              <a:rPr lang="fi-FI" sz="1100" b="1" dirty="0" smtClean="0">
                <a:solidFill>
                  <a:schemeClr val="bg2">
                    <a:lumMod val="25000"/>
                  </a:schemeClr>
                </a:solidFill>
                <a:latin typeface="Arial"/>
              </a:rPr>
              <a:t>UEF</a:t>
            </a:r>
            <a:r>
              <a:rPr lang="fi-FI" sz="1100" dirty="0" smtClean="0">
                <a:solidFill>
                  <a:schemeClr val="bg2">
                    <a:lumMod val="25000"/>
                  </a:schemeClr>
                </a:solidFill>
                <a:latin typeface="Arial"/>
              </a:rPr>
              <a:t> // University of Eastern Finland</a:t>
            </a:r>
            <a:endParaRPr lang="en-GB" sz="1100" dirty="0">
              <a:solidFill>
                <a:schemeClr val="bg2">
                  <a:lumMod val="25000"/>
                </a:schemeClr>
              </a:solidFill>
              <a:latin typeface="Arial"/>
              <a:cs typeface="Arial"/>
            </a:endParaRPr>
          </a:p>
        </p:txBody>
      </p:sp>
      <p:sp>
        <p:nvSpPr>
          <p:cNvPr id="13" name="Rectangle 4"/>
          <p:cNvSpPr>
            <a:spLocks noGrp="1" noChangeArrowheads="1"/>
          </p:cNvSpPr>
          <p:nvPr>
            <p:ph type="dt" sz="half" idx="2"/>
          </p:nvPr>
        </p:nvSpPr>
        <p:spPr bwMode="auto">
          <a:xfrm>
            <a:off x="7488238" y="5226953"/>
            <a:ext cx="874712"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rgbClr val="353535"/>
                </a:solidFill>
                <a:latin typeface="Arial"/>
                <a:cs typeface="Arial"/>
              </a:defRPr>
            </a:lvl1pPr>
          </a:lstStyle>
          <a:p>
            <a:pPr>
              <a:defRPr/>
            </a:pPr>
            <a:fld id="{53FCBABD-41D0-47C6-BEE8-5256A0303ED7}" type="datetime1">
              <a:rPr lang="fi-FI" smtClean="0"/>
              <a:pPr>
                <a:defRPr/>
              </a:pPr>
              <a:t>14.8.2017</a:t>
            </a:fld>
            <a:endParaRPr lang="fi-FI" dirty="0"/>
          </a:p>
        </p:txBody>
      </p:sp>
      <p:sp>
        <p:nvSpPr>
          <p:cNvPr id="14" name="Rectangle 5"/>
          <p:cNvSpPr>
            <a:spLocks noGrp="1" noChangeArrowheads="1"/>
          </p:cNvSpPr>
          <p:nvPr>
            <p:ph type="ftr" sz="quarter" idx="3"/>
          </p:nvPr>
        </p:nvSpPr>
        <p:spPr bwMode="auto">
          <a:xfrm>
            <a:off x="3052764" y="5226953"/>
            <a:ext cx="4435475" cy="209021"/>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solidFill>
                  <a:schemeClr val="bg2">
                    <a:lumMod val="25000"/>
                  </a:schemeClr>
                </a:solidFill>
                <a:latin typeface="Arial"/>
                <a:cs typeface="Arial"/>
              </a:defRPr>
            </a:lvl1pPr>
          </a:lstStyle>
          <a:p>
            <a:pPr>
              <a:defRPr/>
            </a:pPr>
            <a:r>
              <a:rPr lang="fi-FI" dirty="0" smtClean="0"/>
              <a:t>Esityksen nimi / Tekijä</a:t>
            </a:r>
            <a:endParaRPr lang="fi-FI" dirty="0"/>
          </a:p>
        </p:txBody>
      </p:sp>
      <p:sp>
        <p:nvSpPr>
          <p:cNvPr id="17" name="Rectangle 6"/>
          <p:cNvSpPr>
            <a:spLocks noGrp="1" noChangeArrowheads="1"/>
          </p:cNvSpPr>
          <p:nvPr>
            <p:ph type="sldNum" sz="quarter" idx="4"/>
          </p:nvPr>
        </p:nvSpPr>
        <p:spPr bwMode="auto">
          <a:xfrm>
            <a:off x="8351838" y="5214600"/>
            <a:ext cx="360362" cy="209021"/>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100" b="1">
                <a:solidFill>
                  <a:srgbClr val="353535"/>
                </a:solidFill>
                <a:latin typeface="Myriad pro"/>
                <a:cs typeface="Myriad pro"/>
              </a:defRPr>
            </a:lvl1pPr>
          </a:lstStyle>
          <a:p>
            <a:pPr>
              <a:defRPr/>
            </a:pPr>
            <a:fld id="{9AC9C5E4-DD34-409E-9E11-89682544FB1A}" type="slidenum">
              <a:rPr lang="fi-FI" smtClean="0"/>
              <a:pPr>
                <a:defRPr/>
              </a:pPr>
              <a:t>‹#›</a:t>
            </a:fld>
            <a:endParaRPr lang="fi-FI" dirty="0"/>
          </a:p>
        </p:txBody>
      </p:sp>
    </p:spTree>
    <p:extLst>
      <p:ext uri="{BB962C8B-B14F-4D97-AF65-F5344CB8AC3E}">
        <p14:creationId xmlns:p14="http://schemas.microsoft.com/office/powerpoint/2010/main" val="1158209807"/>
      </p:ext>
    </p:extLst>
  </p:cSld>
  <p:clrMap bg1="lt1" tx1="dk1" bg2="lt2" tx2="dk2" accent1="accent1" accent2="accent2" accent3="accent3" accent4="accent4" accent5="accent5" accent6="accent6" hlink="hlink" folHlink="folHlink"/>
  <p:sldLayoutIdLst>
    <p:sldLayoutId id="2147483770" r:id="rId1"/>
    <p:sldLayoutId id="2147483777" r:id="rId2"/>
    <p:sldLayoutId id="2147483771" r:id="rId3"/>
  </p:sldLayoutIdLst>
  <p:hf hdr="0"/>
  <p:txStyles>
    <p:titleStyle>
      <a:lvl1pPr algn="l" rtl="0" eaLnBrk="0" fontAlgn="base" hangingPunct="0">
        <a:lnSpc>
          <a:spcPts val="3400"/>
        </a:lnSpc>
        <a:spcBef>
          <a:spcPct val="0"/>
        </a:spcBef>
        <a:spcAft>
          <a:spcPct val="0"/>
        </a:spcAft>
        <a:defRPr sz="2800" b="1">
          <a:solidFill>
            <a:srgbClr val="353535"/>
          </a:solidFill>
          <a:latin typeface="+mj-lt"/>
          <a:ea typeface="+mj-ea"/>
          <a:cs typeface="+mj-cs"/>
        </a:defRPr>
      </a:lvl1pPr>
      <a:lvl2pPr algn="l" rtl="0" eaLnBrk="0" fontAlgn="base" hangingPunct="0">
        <a:lnSpc>
          <a:spcPts val="3400"/>
        </a:lnSpc>
        <a:spcBef>
          <a:spcPct val="0"/>
        </a:spcBef>
        <a:spcAft>
          <a:spcPct val="0"/>
        </a:spcAft>
        <a:defRPr sz="2800" b="1">
          <a:solidFill>
            <a:schemeClr val="tx2"/>
          </a:solidFill>
          <a:latin typeface="Palatino Linotype" pitchFamily="18" charset="0"/>
        </a:defRPr>
      </a:lvl2pPr>
      <a:lvl3pPr algn="l" rtl="0" eaLnBrk="0" fontAlgn="base" hangingPunct="0">
        <a:lnSpc>
          <a:spcPts val="3400"/>
        </a:lnSpc>
        <a:spcBef>
          <a:spcPct val="0"/>
        </a:spcBef>
        <a:spcAft>
          <a:spcPct val="0"/>
        </a:spcAft>
        <a:defRPr sz="2800" b="1">
          <a:solidFill>
            <a:schemeClr val="tx2"/>
          </a:solidFill>
          <a:latin typeface="Palatino Linotype" pitchFamily="18" charset="0"/>
        </a:defRPr>
      </a:lvl3pPr>
      <a:lvl4pPr algn="l" rtl="0" eaLnBrk="0" fontAlgn="base" hangingPunct="0">
        <a:lnSpc>
          <a:spcPts val="3400"/>
        </a:lnSpc>
        <a:spcBef>
          <a:spcPct val="0"/>
        </a:spcBef>
        <a:spcAft>
          <a:spcPct val="0"/>
        </a:spcAft>
        <a:defRPr sz="2800" b="1">
          <a:solidFill>
            <a:schemeClr val="tx2"/>
          </a:solidFill>
          <a:latin typeface="Palatino Linotype" pitchFamily="18" charset="0"/>
        </a:defRPr>
      </a:lvl4pPr>
      <a:lvl5pPr algn="l" rtl="0" eaLnBrk="0" fontAlgn="base" hangingPunct="0">
        <a:lnSpc>
          <a:spcPts val="3400"/>
        </a:lnSpc>
        <a:spcBef>
          <a:spcPct val="0"/>
        </a:spcBef>
        <a:spcAft>
          <a:spcPct val="0"/>
        </a:spcAft>
        <a:defRPr sz="2800" b="1">
          <a:solidFill>
            <a:schemeClr val="tx2"/>
          </a:solidFill>
          <a:latin typeface="Palatino Linotype" pitchFamily="18" charset="0"/>
        </a:defRPr>
      </a:lvl5pPr>
      <a:lvl6pPr marL="457200" algn="l" rtl="0" fontAlgn="base">
        <a:lnSpc>
          <a:spcPts val="3400"/>
        </a:lnSpc>
        <a:spcBef>
          <a:spcPct val="0"/>
        </a:spcBef>
        <a:spcAft>
          <a:spcPct val="0"/>
        </a:spcAft>
        <a:defRPr sz="2800" b="1">
          <a:solidFill>
            <a:schemeClr val="tx2"/>
          </a:solidFill>
          <a:latin typeface="Palatino Linotype" pitchFamily="18" charset="0"/>
        </a:defRPr>
      </a:lvl6pPr>
      <a:lvl7pPr marL="914400" algn="l" rtl="0" fontAlgn="base">
        <a:lnSpc>
          <a:spcPts val="3400"/>
        </a:lnSpc>
        <a:spcBef>
          <a:spcPct val="0"/>
        </a:spcBef>
        <a:spcAft>
          <a:spcPct val="0"/>
        </a:spcAft>
        <a:defRPr sz="2800" b="1">
          <a:solidFill>
            <a:schemeClr val="tx2"/>
          </a:solidFill>
          <a:latin typeface="Palatino Linotype" pitchFamily="18" charset="0"/>
        </a:defRPr>
      </a:lvl7pPr>
      <a:lvl8pPr marL="1371600" algn="l" rtl="0" fontAlgn="base">
        <a:lnSpc>
          <a:spcPts val="3400"/>
        </a:lnSpc>
        <a:spcBef>
          <a:spcPct val="0"/>
        </a:spcBef>
        <a:spcAft>
          <a:spcPct val="0"/>
        </a:spcAft>
        <a:defRPr sz="2800" b="1">
          <a:solidFill>
            <a:schemeClr val="tx2"/>
          </a:solidFill>
          <a:latin typeface="Palatino Linotype" pitchFamily="18" charset="0"/>
        </a:defRPr>
      </a:lvl8pPr>
      <a:lvl9pPr marL="1828800" algn="l" rtl="0" fontAlgn="base">
        <a:lnSpc>
          <a:spcPts val="3400"/>
        </a:lnSpc>
        <a:spcBef>
          <a:spcPct val="0"/>
        </a:spcBef>
        <a:spcAft>
          <a:spcPct val="0"/>
        </a:spcAft>
        <a:defRPr sz="2800" b="1">
          <a:solidFill>
            <a:schemeClr val="tx2"/>
          </a:solidFill>
          <a:latin typeface="Palatino Linotype" pitchFamily="18" charset="0"/>
        </a:defRPr>
      </a:lvl9pPr>
    </p:titleStyle>
    <p:bodyStyle>
      <a:lvl1pPr marL="0" indent="0" algn="l" rtl="0" eaLnBrk="0" fontAlgn="base" hangingPunct="0">
        <a:spcBef>
          <a:spcPct val="0"/>
        </a:spcBef>
        <a:spcAft>
          <a:spcPct val="30000"/>
        </a:spcAft>
        <a:buClr>
          <a:schemeClr val="accent2"/>
        </a:buClr>
        <a:buNone/>
        <a:defRPr sz="2000" i="1">
          <a:solidFill>
            <a:srgbClr val="353535"/>
          </a:solidFill>
          <a:latin typeface="+mn-lt"/>
          <a:ea typeface="+mn-ea"/>
          <a:cs typeface="+mn-cs"/>
        </a:defRPr>
      </a:lvl1pPr>
      <a:lvl2pPr marL="361950" indent="0" algn="l" rtl="0" eaLnBrk="0" fontAlgn="base" hangingPunct="0">
        <a:spcBef>
          <a:spcPct val="0"/>
        </a:spcBef>
        <a:spcAft>
          <a:spcPct val="30000"/>
        </a:spcAft>
        <a:buClr>
          <a:schemeClr val="accent2"/>
        </a:buClr>
        <a:buNone/>
        <a:defRPr>
          <a:solidFill>
            <a:srgbClr val="353535"/>
          </a:solidFill>
          <a:latin typeface="+mn-lt"/>
        </a:defRPr>
      </a:lvl2pPr>
      <a:lvl3pPr marL="806450" indent="0" algn="l" rtl="0" eaLnBrk="0" fontAlgn="base" hangingPunct="0">
        <a:spcBef>
          <a:spcPct val="0"/>
        </a:spcBef>
        <a:spcAft>
          <a:spcPct val="30000"/>
        </a:spcAft>
        <a:buClr>
          <a:schemeClr val="accent2"/>
        </a:buClr>
        <a:buNone/>
        <a:defRPr sz="1600">
          <a:solidFill>
            <a:srgbClr val="353535"/>
          </a:solidFill>
          <a:latin typeface="+mn-lt"/>
        </a:defRPr>
      </a:lvl3pPr>
      <a:lvl4pPr marL="1163638" indent="0" algn="l" rtl="0" eaLnBrk="0" fontAlgn="base" hangingPunct="0">
        <a:spcBef>
          <a:spcPct val="0"/>
        </a:spcBef>
        <a:spcAft>
          <a:spcPct val="30000"/>
        </a:spcAft>
        <a:buClr>
          <a:schemeClr val="accent2"/>
        </a:buClr>
        <a:buNone/>
        <a:defRPr sz="1400">
          <a:solidFill>
            <a:srgbClr val="353535"/>
          </a:solidFill>
          <a:latin typeface="+mn-lt"/>
        </a:defRPr>
      </a:lvl4pPr>
      <a:lvl5pPr marL="1517650" indent="0" algn="l" rtl="0" eaLnBrk="0" fontAlgn="base" hangingPunct="0">
        <a:spcBef>
          <a:spcPct val="0"/>
        </a:spcBef>
        <a:spcAft>
          <a:spcPct val="30000"/>
        </a:spcAft>
        <a:buClr>
          <a:schemeClr val="accent2"/>
        </a:buClr>
        <a:buNone/>
        <a:defRPr sz="1400">
          <a:solidFill>
            <a:srgbClr val="353535"/>
          </a:solidFill>
          <a:latin typeface="+mn-lt"/>
        </a:defRPr>
      </a:lvl5pPr>
      <a:lvl6pPr marL="2163763" indent="-188913" algn="l" rtl="0" fontAlgn="base">
        <a:spcBef>
          <a:spcPct val="0"/>
        </a:spcBef>
        <a:spcAft>
          <a:spcPct val="30000"/>
        </a:spcAft>
        <a:buChar char="»"/>
        <a:defRPr sz="1400">
          <a:solidFill>
            <a:schemeClr val="tx1"/>
          </a:solidFill>
          <a:latin typeface="+mn-lt"/>
        </a:defRPr>
      </a:lvl6pPr>
      <a:lvl7pPr marL="2620963" indent="-188913" algn="l" rtl="0" fontAlgn="base">
        <a:spcBef>
          <a:spcPct val="0"/>
        </a:spcBef>
        <a:spcAft>
          <a:spcPct val="30000"/>
        </a:spcAft>
        <a:buChar char="»"/>
        <a:defRPr sz="1400">
          <a:solidFill>
            <a:schemeClr val="tx1"/>
          </a:solidFill>
          <a:latin typeface="+mn-lt"/>
        </a:defRPr>
      </a:lvl7pPr>
      <a:lvl8pPr marL="3078163" indent="-188913" algn="l" rtl="0" fontAlgn="base">
        <a:spcBef>
          <a:spcPct val="0"/>
        </a:spcBef>
        <a:spcAft>
          <a:spcPct val="30000"/>
        </a:spcAft>
        <a:buChar char="»"/>
        <a:defRPr sz="1400">
          <a:solidFill>
            <a:schemeClr val="tx1"/>
          </a:solidFill>
          <a:latin typeface="+mn-lt"/>
        </a:defRPr>
      </a:lvl8pPr>
      <a:lvl9pPr marL="3535363" indent="-188913" algn="l" rtl="0" fontAlgn="base">
        <a:spcBef>
          <a:spcPct val="0"/>
        </a:spcBef>
        <a:spcAft>
          <a:spcPct val="3000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Suorakulmio 9"/>
          <p:cNvSpPr/>
          <p:nvPr userDrawn="1"/>
        </p:nvSpPr>
        <p:spPr>
          <a:xfrm>
            <a:off x="395536" y="5616624"/>
            <a:ext cx="8352928" cy="12119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656519144"/>
      </p:ext>
    </p:extLst>
  </p:cSld>
  <p:clrMap bg1="lt1" tx1="dk1" bg2="lt2" tx2="dk2" accent1="accent1" accent2="accent2" accent3="accent3" accent4="accent4" accent5="accent5" accent6="accent6" hlink="hlink" folHlink="folHlink"/>
  <p:sldLayoutIdLst>
    <p:sldLayoutId id="2147483799" r:id="rId1"/>
  </p:sldLayoutIdLst>
  <p:hf hdr="0"/>
  <p:txStyles>
    <p:titleStyle>
      <a:lvl1pPr algn="l" rtl="0" eaLnBrk="0" fontAlgn="base" hangingPunct="0">
        <a:lnSpc>
          <a:spcPts val="3400"/>
        </a:lnSpc>
        <a:spcBef>
          <a:spcPct val="0"/>
        </a:spcBef>
        <a:spcAft>
          <a:spcPct val="0"/>
        </a:spcAft>
        <a:defRPr sz="2800" b="1">
          <a:solidFill>
            <a:srgbClr val="353535"/>
          </a:solidFill>
          <a:latin typeface="+mj-lt"/>
          <a:ea typeface="+mj-ea"/>
          <a:cs typeface="+mj-cs"/>
        </a:defRPr>
      </a:lvl1pPr>
      <a:lvl2pPr algn="l" rtl="0" eaLnBrk="0" fontAlgn="base" hangingPunct="0">
        <a:lnSpc>
          <a:spcPts val="3400"/>
        </a:lnSpc>
        <a:spcBef>
          <a:spcPct val="0"/>
        </a:spcBef>
        <a:spcAft>
          <a:spcPct val="0"/>
        </a:spcAft>
        <a:defRPr sz="2800" b="1">
          <a:solidFill>
            <a:schemeClr val="tx2"/>
          </a:solidFill>
          <a:latin typeface="Palatino Linotype" pitchFamily="18" charset="0"/>
        </a:defRPr>
      </a:lvl2pPr>
      <a:lvl3pPr algn="l" rtl="0" eaLnBrk="0" fontAlgn="base" hangingPunct="0">
        <a:lnSpc>
          <a:spcPts val="3400"/>
        </a:lnSpc>
        <a:spcBef>
          <a:spcPct val="0"/>
        </a:spcBef>
        <a:spcAft>
          <a:spcPct val="0"/>
        </a:spcAft>
        <a:defRPr sz="2800" b="1">
          <a:solidFill>
            <a:schemeClr val="tx2"/>
          </a:solidFill>
          <a:latin typeface="Palatino Linotype" pitchFamily="18" charset="0"/>
        </a:defRPr>
      </a:lvl3pPr>
      <a:lvl4pPr algn="l" rtl="0" eaLnBrk="0" fontAlgn="base" hangingPunct="0">
        <a:lnSpc>
          <a:spcPts val="3400"/>
        </a:lnSpc>
        <a:spcBef>
          <a:spcPct val="0"/>
        </a:spcBef>
        <a:spcAft>
          <a:spcPct val="0"/>
        </a:spcAft>
        <a:defRPr sz="2800" b="1">
          <a:solidFill>
            <a:schemeClr val="tx2"/>
          </a:solidFill>
          <a:latin typeface="Palatino Linotype" pitchFamily="18" charset="0"/>
        </a:defRPr>
      </a:lvl4pPr>
      <a:lvl5pPr algn="l" rtl="0" eaLnBrk="0" fontAlgn="base" hangingPunct="0">
        <a:lnSpc>
          <a:spcPts val="3400"/>
        </a:lnSpc>
        <a:spcBef>
          <a:spcPct val="0"/>
        </a:spcBef>
        <a:spcAft>
          <a:spcPct val="0"/>
        </a:spcAft>
        <a:defRPr sz="2800" b="1">
          <a:solidFill>
            <a:schemeClr val="tx2"/>
          </a:solidFill>
          <a:latin typeface="Palatino Linotype" pitchFamily="18" charset="0"/>
        </a:defRPr>
      </a:lvl5pPr>
      <a:lvl6pPr marL="457200" algn="l" rtl="0" fontAlgn="base">
        <a:lnSpc>
          <a:spcPts val="3400"/>
        </a:lnSpc>
        <a:spcBef>
          <a:spcPct val="0"/>
        </a:spcBef>
        <a:spcAft>
          <a:spcPct val="0"/>
        </a:spcAft>
        <a:defRPr sz="2800" b="1">
          <a:solidFill>
            <a:schemeClr val="tx2"/>
          </a:solidFill>
          <a:latin typeface="Palatino Linotype" pitchFamily="18" charset="0"/>
        </a:defRPr>
      </a:lvl6pPr>
      <a:lvl7pPr marL="914400" algn="l" rtl="0" fontAlgn="base">
        <a:lnSpc>
          <a:spcPts val="3400"/>
        </a:lnSpc>
        <a:spcBef>
          <a:spcPct val="0"/>
        </a:spcBef>
        <a:spcAft>
          <a:spcPct val="0"/>
        </a:spcAft>
        <a:defRPr sz="2800" b="1">
          <a:solidFill>
            <a:schemeClr val="tx2"/>
          </a:solidFill>
          <a:latin typeface="Palatino Linotype" pitchFamily="18" charset="0"/>
        </a:defRPr>
      </a:lvl7pPr>
      <a:lvl8pPr marL="1371600" algn="l" rtl="0" fontAlgn="base">
        <a:lnSpc>
          <a:spcPts val="3400"/>
        </a:lnSpc>
        <a:spcBef>
          <a:spcPct val="0"/>
        </a:spcBef>
        <a:spcAft>
          <a:spcPct val="0"/>
        </a:spcAft>
        <a:defRPr sz="2800" b="1">
          <a:solidFill>
            <a:schemeClr val="tx2"/>
          </a:solidFill>
          <a:latin typeface="Palatino Linotype" pitchFamily="18" charset="0"/>
        </a:defRPr>
      </a:lvl8pPr>
      <a:lvl9pPr marL="1828800" algn="l" rtl="0" fontAlgn="base">
        <a:lnSpc>
          <a:spcPts val="3400"/>
        </a:lnSpc>
        <a:spcBef>
          <a:spcPct val="0"/>
        </a:spcBef>
        <a:spcAft>
          <a:spcPct val="0"/>
        </a:spcAft>
        <a:defRPr sz="2800" b="1">
          <a:solidFill>
            <a:schemeClr val="tx2"/>
          </a:solidFill>
          <a:latin typeface="Palatino Linotype" pitchFamily="18" charset="0"/>
        </a:defRPr>
      </a:lvl9pPr>
    </p:titleStyle>
    <p:bodyStyle>
      <a:lvl1pPr marL="182563" indent="-182563" algn="l" rtl="0" eaLnBrk="0" fontAlgn="base" hangingPunct="0">
        <a:spcBef>
          <a:spcPct val="0"/>
        </a:spcBef>
        <a:spcAft>
          <a:spcPct val="30000"/>
        </a:spcAft>
        <a:buClr>
          <a:schemeClr val="accent2"/>
        </a:buClr>
        <a:buChar char="•"/>
        <a:defRPr sz="2000">
          <a:solidFill>
            <a:srgbClr val="353535"/>
          </a:solidFill>
          <a:latin typeface="+mn-lt"/>
          <a:ea typeface="+mn-ea"/>
          <a:cs typeface="+mn-cs"/>
        </a:defRPr>
      </a:lvl1pPr>
      <a:lvl2pPr marL="627063" indent="-265113" algn="l" rtl="0" eaLnBrk="0" fontAlgn="base" hangingPunct="0">
        <a:spcBef>
          <a:spcPct val="0"/>
        </a:spcBef>
        <a:spcAft>
          <a:spcPct val="30000"/>
        </a:spcAft>
        <a:buClr>
          <a:schemeClr val="accent2"/>
        </a:buClr>
        <a:buChar char="–"/>
        <a:defRPr>
          <a:solidFill>
            <a:srgbClr val="353535"/>
          </a:solidFill>
          <a:latin typeface="+mn-lt"/>
        </a:defRPr>
      </a:lvl2pPr>
      <a:lvl3pPr marL="984250" indent="-177800" algn="l" rtl="0" eaLnBrk="0" fontAlgn="base" hangingPunct="0">
        <a:spcBef>
          <a:spcPct val="0"/>
        </a:spcBef>
        <a:spcAft>
          <a:spcPct val="30000"/>
        </a:spcAft>
        <a:buClr>
          <a:schemeClr val="accent2"/>
        </a:buClr>
        <a:buChar char="•"/>
        <a:defRPr sz="1600">
          <a:solidFill>
            <a:srgbClr val="353535"/>
          </a:solidFill>
          <a:latin typeface="+mn-lt"/>
        </a:defRPr>
      </a:lvl3pPr>
      <a:lvl4pPr marL="1338263" indent="-174625" algn="l" rtl="0" eaLnBrk="0" fontAlgn="base" hangingPunct="0">
        <a:spcBef>
          <a:spcPct val="0"/>
        </a:spcBef>
        <a:spcAft>
          <a:spcPct val="30000"/>
        </a:spcAft>
        <a:buClr>
          <a:schemeClr val="accent2"/>
        </a:buClr>
        <a:buChar char="–"/>
        <a:defRPr sz="1400">
          <a:solidFill>
            <a:srgbClr val="353535"/>
          </a:solidFill>
          <a:latin typeface="+mn-lt"/>
        </a:defRPr>
      </a:lvl4pPr>
      <a:lvl5pPr marL="1706563" indent="-188913" algn="l" rtl="0" eaLnBrk="0" fontAlgn="base" hangingPunct="0">
        <a:spcBef>
          <a:spcPct val="0"/>
        </a:spcBef>
        <a:spcAft>
          <a:spcPct val="30000"/>
        </a:spcAft>
        <a:buClr>
          <a:schemeClr val="accent2"/>
        </a:buClr>
        <a:buChar char="»"/>
        <a:defRPr sz="1400">
          <a:solidFill>
            <a:srgbClr val="353535"/>
          </a:solidFill>
          <a:latin typeface="+mn-lt"/>
        </a:defRPr>
      </a:lvl5pPr>
      <a:lvl6pPr marL="2163763" indent="-188913" algn="l" rtl="0" fontAlgn="base">
        <a:spcBef>
          <a:spcPct val="0"/>
        </a:spcBef>
        <a:spcAft>
          <a:spcPct val="30000"/>
        </a:spcAft>
        <a:buChar char="»"/>
        <a:defRPr sz="1400">
          <a:solidFill>
            <a:schemeClr val="tx1"/>
          </a:solidFill>
          <a:latin typeface="+mn-lt"/>
        </a:defRPr>
      </a:lvl6pPr>
      <a:lvl7pPr marL="2620963" indent="-188913" algn="l" rtl="0" fontAlgn="base">
        <a:spcBef>
          <a:spcPct val="0"/>
        </a:spcBef>
        <a:spcAft>
          <a:spcPct val="30000"/>
        </a:spcAft>
        <a:buChar char="»"/>
        <a:defRPr sz="1400">
          <a:solidFill>
            <a:schemeClr val="tx1"/>
          </a:solidFill>
          <a:latin typeface="+mn-lt"/>
        </a:defRPr>
      </a:lvl7pPr>
      <a:lvl8pPr marL="3078163" indent="-188913" algn="l" rtl="0" fontAlgn="base">
        <a:spcBef>
          <a:spcPct val="0"/>
        </a:spcBef>
        <a:spcAft>
          <a:spcPct val="30000"/>
        </a:spcAft>
        <a:buChar char="»"/>
        <a:defRPr sz="1400">
          <a:solidFill>
            <a:schemeClr val="tx1"/>
          </a:solidFill>
          <a:latin typeface="+mn-lt"/>
        </a:defRPr>
      </a:lvl8pPr>
      <a:lvl9pPr marL="3535363" indent="-188913" algn="l" rtl="0" fontAlgn="base">
        <a:spcBef>
          <a:spcPct val="0"/>
        </a:spcBef>
        <a:spcAft>
          <a:spcPct val="3000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multico-project.eu/" TargetMode="External"/><Relationship Id="rId1" Type="http://schemas.openxmlformats.org/officeDocument/2006/relationships/slideLayout" Target="../slideLayouts/slideLayout10.xml"/><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multico-project.eu/" TargetMode="Externa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49869" y="3505572"/>
            <a:ext cx="8352928" cy="1296144"/>
          </a:xfrm>
        </p:spPr>
        <p:txBody>
          <a:bodyPr/>
          <a:lstStyle/>
          <a:p>
            <a:pPr>
              <a:lnSpc>
                <a:spcPts val="3000"/>
              </a:lnSpc>
            </a:pPr>
            <a:r>
              <a:rPr lang="en-US" sz="2800" dirty="0"/>
              <a:t>Secondary school students’ perceptions of working life skills in science-related careers</a:t>
            </a:r>
            <a:endParaRPr lang="fi-FI" sz="2800" dirty="0"/>
          </a:p>
        </p:txBody>
      </p:sp>
      <p:sp>
        <p:nvSpPr>
          <p:cNvPr id="4" name="Subtitle 3"/>
          <p:cNvSpPr>
            <a:spLocks noGrp="1"/>
          </p:cNvSpPr>
          <p:nvPr>
            <p:ph type="subTitle" idx="1"/>
          </p:nvPr>
        </p:nvSpPr>
        <p:spPr>
          <a:xfrm>
            <a:off x="362000" y="4513684"/>
            <a:ext cx="8352928" cy="288032"/>
          </a:xfrm>
        </p:spPr>
        <p:txBody>
          <a:bodyPr/>
          <a:lstStyle/>
          <a:p>
            <a:r>
              <a:rPr lang="fi-FI" dirty="0" smtClean="0"/>
              <a:t>ECRICE 2016, Barcelona</a:t>
            </a:r>
            <a:endParaRPr lang="fi-FI" dirty="0"/>
          </a:p>
        </p:txBody>
      </p:sp>
      <p:sp>
        <p:nvSpPr>
          <p:cNvPr id="5" name="Text Placeholder 4"/>
          <p:cNvSpPr>
            <a:spLocks noGrp="1"/>
          </p:cNvSpPr>
          <p:nvPr>
            <p:ph type="body" sz="quarter" idx="10"/>
          </p:nvPr>
        </p:nvSpPr>
        <p:spPr>
          <a:xfrm>
            <a:off x="362000" y="4801716"/>
            <a:ext cx="8352928" cy="288032"/>
          </a:xfrm>
        </p:spPr>
        <p:txBody>
          <a:bodyPr/>
          <a:lstStyle/>
          <a:p>
            <a:pPr>
              <a:spcAft>
                <a:spcPts val="0"/>
              </a:spcAft>
            </a:pPr>
            <a:r>
              <a:rPr lang="fi-FI" dirty="0"/>
              <a:t>Tuula Keinonen, Anu Hartikainen-</a:t>
            </a:r>
            <a:r>
              <a:rPr lang="fi-FI" dirty="0" err="1"/>
              <a:t>Ahia</a:t>
            </a:r>
            <a:r>
              <a:rPr lang="fi-FI" dirty="0"/>
              <a:t>, Anssi Salonen</a:t>
            </a:r>
          </a:p>
          <a:p>
            <a:pPr>
              <a:spcAft>
                <a:spcPts val="0"/>
              </a:spcAft>
            </a:pPr>
            <a:endParaRPr lang="fi-FI" dirty="0"/>
          </a:p>
          <a:p>
            <a:endParaRPr lang="fi-FI" dirty="0"/>
          </a:p>
        </p:txBody>
      </p:sp>
      <p:pic>
        <p:nvPicPr>
          <p:cNvPr id="7" name="Kuva 3" descr="shutterstock_134545817.jpg"/>
          <p:cNvPicPr>
            <a:picLocks noChangeAspect="1"/>
          </p:cNvPicPr>
          <p:nvPr/>
        </p:nvPicPr>
        <p:blipFill rotWithShape="1">
          <a:blip r:embed="rId2" cstate="print">
            <a:extLst>
              <a:ext uri="{28A0092B-C50C-407E-A947-70E740481C1C}">
                <a14:useLocalDpi xmlns:a14="http://schemas.microsoft.com/office/drawing/2010/main" val="0"/>
              </a:ext>
            </a:extLst>
          </a:blip>
          <a:srcRect l="2551" t="7064" r="2289" b="36140"/>
          <a:stretch/>
        </p:blipFill>
        <p:spPr>
          <a:xfrm>
            <a:off x="430163" y="121196"/>
            <a:ext cx="8192341" cy="3180880"/>
          </a:xfrm>
          <a:prstGeom prst="rect">
            <a:avLst/>
          </a:prstGeom>
        </p:spPr>
      </p:pic>
      <p:pic>
        <p:nvPicPr>
          <p:cNvPr id="8" name="Kuva 7" descr="UEF_tunnus_harmaa_tausta.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409228"/>
            <a:ext cx="1433153" cy="1356718"/>
          </a:xfrm>
          <a:prstGeom prst="rect">
            <a:avLst/>
          </a:prstGeom>
        </p:spPr>
      </p:pic>
    </p:spTree>
    <p:extLst>
      <p:ext uri="{BB962C8B-B14F-4D97-AF65-F5344CB8AC3E}">
        <p14:creationId xmlns:p14="http://schemas.microsoft.com/office/powerpoint/2010/main" val="3420421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81236"/>
            <a:ext cx="7632848" cy="648072"/>
          </a:xfrm>
        </p:spPr>
        <p:txBody>
          <a:bodyPr/>
          <a:lstStyle/>
          <a:p>
            <a:r>
              <a:rPr lang="fi-FI" dirty="0" err="1" smtClean="0"/>
              <a:t>References</a:t>
            </a:r>
            <a:endParaRPr lang="fi-FI" dirty="0"/>
          </a:p>
        </p:txBody>
      </p:sp>
      <p:sp>
        <p:nvSpPr>
          <p:cNvPr id="3" name="Content Placeholder 2"/>
          <p:cNvSpPr>
            <a:spLocks noGrp="1"/>
          </p:cNvSpPr>
          <p:nvPr>
            <p:ph idx="1"/>
          </p:nvPr>
        </p:nvSpPr>
        <p:spPr>
          <a:xfrm>
            <a:off x="683568" y="1099592"/>
            <a:ext cx="7632848" cy="360040"/>
          </a:xfrm>
        </p:spPr>
        <p:txBody>
          <a:bodyPr/>
          <a:lstStyle/>
          <a:p>
            <a:r>
              <a:rPr lang="fi-FI" sz="1600" dirty="0" err="1"/>
              <a:t>Binkley</a:t>
            </a:r>
            <a:r>
              <a:rPr lang="fi-FI" sz="1600" dirty="0"/>
              <a:t>, M., </a:t>
            </a:r>
            <a:r>
              <a:rPr lang="fi-FI" sz="1600" dirty="0" err="1"/>
              <a:t>Erstad</a:t>
            </a:r>
            <a:r>
              <a:rPr lang="fi-FI" sz="1600" dirty="0"/>
              <a:t>, O., Herman, J., </a:t>
            </a:r>
            <a:r>
              <a:rPr lang="fi-FI" sz="1600" dirty="0" err="1"/>
              <a:t>Raizen</a:t>
            </a:r>
            <a:r>
              <a:rPr lang="fi-FI" sz="1600" dirty="0"/>
              <a:t>, S., </a:t>
            </a:r>
            <a:r>
              <a:rPr lang="fi-FI" sz="1600" dirty="0" err="1"/>
              <a:t>Ripley</a:t>
            </a:r>
            <a:r>
              <a:rPr lang="fi-FI" sz="1600" dirty="0"/>
              <a:t>, M., Miller-</a:t>
            </a:r>
            <a:r>
              <a:rPr lang="fi-FI" sz="1600" dirty="0" err="1"/>
              <a:t>Ricci</a:t>
            </a:r>
            <a:r>
              <a:rPr lang="fi-FI" sz="1600" dirty="0"/>
              <a:t>, M., &amp; </a:t>
            </a:r>
            <a:r>
              <a:rPr lang="fi-FI" sz="1600" dirty="0" err="1"/>
              <a:t>Rumble</a:t>
            </a:r>
            <a:r>
              <a:rPr lang="fi-FI" sz="1600" dirty="0"/>
              <a:t>, M. 2012. </a:t>
            </a:r>
            <a:r>
              <a:rPr lang="fi-FI" sz="1600" dirty="0" err="1"/>
              <a:t>Defining</a:t>
            </a:r>
            <a:r>
              <a:rPr lang="fi-FI" sz="1600" dirty="0"/>
              <a:t> </a:t>
            </a:r>
            <a:r>
              <a:rPr lang="fi-FI" sz="1600" dirty="0" err="1"/>
              <a:t>Twenty-First</a:t>
            </a:r>
            <a:r>
              <a:rPr lang="fi-FI" sz="1600" dirty="0"/>
              <a:t> </a:t>
            </a:r>
            <a:r>
              <a:rPr lang="fi-FI" sz="1600" dirty="0" err="1"/>
              <a:t>Century</a:t>
            </a:r>
            <a:r>
              <a:rPr lang="fi-FI" sz="1600" dirty="0"/>
              <a:t> </a:t>
            </a:r>
            <a:r>
              <a:rPr lang="fi-FI" sz="1600" dirty="0" err="1"/>
              <a:t>Skills</a:t>
            </a:r>
            <a:r>
              <a:rPr lang="fi-FI" sz="1600" dirty="0"/>
              <a:t>. In P. </a:t>
            </a:r>
            <a:r>
              <a:rPr lang="fi-FI" sz="1600" dirty="0" err="1"/>
              <a:t>Griffin</a:t>
            </a:r>
            <a:r>
              <a:rPr lang="fi-FI" sz="1600" dirty="0"/>
              <a:t>, B. </a:t>
            </a:r>
            <a:r>
              <a:rPr lang="fi-FI" sz="1600" dirty="0" err="1"/>
              <a:t>McGaw</a:t>
            </a:r>
            <a:r>
              <a:rPr lang="fi-FI" sz="1600" dirty="0"/>
              <a:t>, &amp; E. Care (</a:t>
            </a:r>
            <a:r>
              <a:rPr lang="fi-FI" sz="1600" dirty="0" err="1"/>
              <a:t>Eds</a:t>
            </a:r>
            <a:r>
              <a:rPr lang="fi-FI" sz="1600" dirty="0"/>
              <a:t>.). </a:t>
            </a:r>
            <a:r>
              <a:rPr lang="fi-FI" sz="1600" dirty="0" err="1"/>
              <a:t>Assessment</a:t>
            </a:r>
            <a:r>
              <a:rPr lang="fi-FI" sz="1600" dirty="0"/>
              <a:t> and </a:t>
            </a:r>
            <a:r>
              <a:rPr lang="fi-FI" sz="1600" dirty="0" err="1"/>
              <a:t>Teaching</a:t>
            </a:r>
            <a:r>
              <a:rPr lang="fi-FI" sz="1600" dirty="0"/>
              <a:t> of 21st </a:t>
            </a:r>
            <a:r>
              <a:rPr lang="fi-FI" sz="1600" dirty="0" err="1"/>
              <a:t>Century</a:t>
            </a:r>
            <a:r>
              <a:rPr lang="fi-FI" sz="1600" dirty="0"/>
              <a:t> </a:t>
            </a:r>
            <a:r>
              <a:rPr lang="fi-FI" sz="1600" dirty="0" err="1"/>
              <a:t>Skills</a:t>
            </a:r>
            <a:r>
              <a:rPr lang="fi-FI" sz="1600" dirty="0"/>
              <a:t>. </a:t>
            </a:r>
            <a:r>
              <a:rPr lang="fi-FI" sz="1600" dirty="0" err="1"/>
              <a:t>Springer</a:t>
            </a:r>
            <a:r>
              <a:rPr lang="fi-FI" sz="1600" dirty="0"/>
              <a:t>. </a:t>
            </a:r>
            <a:endParaRPr lang="fi-FI" sz="1600" dirty="0" smtClean="0"/>
          </a:p>
          <a:p>
            <a:r>
              <a:rPr lang="en-US" sz="1600" dirty="0" smtClean="0"/>
              <a:t>Cleaves</a:t>
            </a:r>
            <a:r>
              <a:rPr lang="en-US" sz="1600" dirty="0"/>
              <a:t>, A. 2005. The formation of science choices in secondary school. International Journal of Science Education 27 (4), 471-486</a:t>
            </a:r>
            <a:r>
              <a:rPr lang="en-US" sz="1600" dirty="0" smtClean="0"/>
              <a:t>.</a:t>
            </a:r>
          </a:p>
          <a:p>
            <a:r>
              <a:rPr lang="fi-FI" sz="1600" dirty="0" err="1"/>
              <a:t>Economic</a:t>
            </a:r>
            <a:r>
              <a:rPr lang="fi-FI" sz="1600" dirty="0"/>
              <a:t> </a:t>
            </a:r>
            <a:r>
              <a:rPr lang="fi-FI" sz="1600" dirty="0" err="1"/>
              <a:t>Information</a:t>
            </a:r>
            <a:r>
              <a:rPr lang="fi-FI" sz="1600" dirty="0"/>
              <a:t> Office. 2016. Kun koulu loppuu. Helsinki: </a:t>
            </a:r>
            <a:r>
              <a:rPr lang="fi-FI" sz="1600" dirty="0" err="1"/>
              <a:t>Kopijyvä</a:t>
            </a:r>
            <a:r>
              <a:rPr lang="fi-FI" sz="1600" dirty="0"/>
              <a:t> </a:t>
            </a:r>
            <a:r>
              <a:rPr lang="fi-FI" sz="1600" dirty="0" smtClean="0"/>
              <a:t>Oy</a:t>
            </a:r>
          </a:p>
          <a:p>
            <a:r>
              <a:rPr lang="en-GB" sz="1600" dirty="0"/>
              <a:t>Holmegaard, H.T., Madsen, L.M. &amp; Ulriksen L. 2014. To Choose or Not to Choose Science: Constructions of desirable identities among young people considering a STEM higher education programme. International Journal of Science Education, 36(2), 186-215</a:t>
            </a:r>
            <a:r>
              <a:rPr lang="en-GB" sz="1600" dirty="0" smtClean="0"/>
              <a:t>.</a:t>
            </a:r>
            <a:endParaRPr lang="fi-FI" sz="1600" b="1" dirty="0" smtClean="0"/>
          </a:p>
          <a:p>
            <a:r>
              <a:rPr lang="en-US" sz="1600" dirty="0"/>
              <a:t>Maltese, A.V. &amp; Tai, R.H. 2011. Pipeline Persistence: Examining the Association of Educational Experiences With Earned Degrees in STEM Among U.S. Students. Science Education, 95, 877-907.</a:t>
            </a:r>
            <a:endParaRPr lang="fi-FI" sz="1600" dirty="0"/>
          </a:p>
          <a:p>
            <a:endParaRPr lang="fi-FI" sz="1600" dirty="0"/>
          </a:p>
        </p:txBody>
      </p:sp>
    </p:spTree>
    <p:extLst>
      <p:ext uri="{BB962C8B-B14F-4D97-AF65-F5344CB8AC3E}">
        <p14:creationId xmlns:p14="http://schemas.microsoft.com/office/powerpoint/2010/main" val="1769758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tsikko 1"/>
          <p:cNvSpPr txBox="1">
            <a:spLocks/>
          </p:cNvSpPr>
          <p:nvPr/>
        </p:nvSpPr>
        <p:spPr>
          <a:xfrm>
            <a:off x="1331640" y="913284"/>
            <a:ext cx="6408712" cy="1440160"/>
          </a:xfrm>
          <a:prstGeom prst="rect">
            <a:avLst/>
          </a:prstGeom>
        </p:spPr>
        <p:txBody>
          <a:bodyPr/>
          <a:lstStyle>
            <a:lvl1pPr algn="l" rtl="0" eaLnBrk="0" fontAlgn="base" hangingPunct="0">
              <a:lnSpc>
                <a:spcPts val="3400"/>
              </a:lnSpc>
              <a:spcBef>
                <a:spcPct val="0"/>
              </a:spcBef>
              <a:spcAft>
                <a:spcPct val="0"/>
              </a:spcAft>
              <a:defRPr sz="2800" b="1">
                <a:solidFill>
                  <a:srgbClr val="353535"/>
                </a:solidFill>
                <a:latin typeface="+mj-lt"/>
                <a:ea typeface="+mj-ea"/>
                <a:cs typeface="+mj-cs"/>
              </a:defRPr>
            </a:lvl1pPr>
            <a:lvl2pPr algn="l" rtl="0" eaLnBrk="0" fontAlgn="base" hangingPunct="0">
              <a:lnSpc>
                <a:spcPts val="3400"/>
              </a:lnSpc>
              <a:spcBef>
                <a:spcPct val="0"/>
              </a:spcBef>
              <a:spcAft>
                <a:spcPct val="0"/>
              </a:spcAft>
              <a:defRPr sz="2800" b="1">
                <a:solidFill>
                  <a:schemeClr val="tx2"/>
                </a:solidFill>
                <a:latin typeface="Palatino Linotype" pitchFamily="18" charset="0"/>
              </a:defRPr>
            </a:lvl2pPr>
            <a:lvl3pPr algn="l" rtl="0" eaLnBrk="0" fontAlgn="base" hangingPunct="0">
              <a:lnSpc>
                <a:spcPts val="3400"/>
              </a:lnSpc>
              <a:spcBef>
                <a:spcPct val="0"/>
              </a:spcBef>
              <a:spcAft>
                <a:spcPct val="0"/>
              </a:spcAft>
              <a:defRPr sz="2800" b="1">
                <a:solidFill>
                  <a:schemeClr val="tx2"/>
                </a:solidFill>
                <a:latin typeface="Palatino Linotype" pitchFamily="18" charset="0"/>
              </a:defRPr>
            </a:lvl3pPr>
            <a:lvl4pPr algn="l" rtl="0" eaLnBrk="0" fontAlgn="base" hangingPunct="0">
              <a:lnSpc>
                <a:spcPts val="3400"/>
              </a:lnSpc>
              <a:spcBef>
                <a:spcPct val="0"/>
              </a:spcBef>
              <a:spcAft>
                <a:spcPct val="0"/>
              </a:spcAft>
              <a:defRPr sz="2800" b="1">
                <a:solidFill>
                  <a:schemeClr val="tx2"/>
                </a:solidFill>
                <a:latin typeface="Palatino Linotype" pitchFamily="18" charset="0"/>
              </a:defRPr>
            </a:lvl4pPr>
            <a:lvl5pPr algn="l" rtl="0" eaLnBrk="0" fontAlgn="base" hangingPunct="0">
              <a:lnSpc>
                <a:spcPts val="3400"/>
              </a:lnSpc>
              <a:spcBef>
                <a:spcPct val="0"/>
              </a:spcBef>
              <a:spcAft>
                <a:spcPct val="0"/>
              </a:spcAft>
              <a:defRPr sz="2800" b="1">
                <a:solidFill>
                  <a:schemeClr val="tx2"/>
                </a:solidFill>
                <a:latin typeface="Palatino Linotype" pitchFamily="18" charset="0"/>
              </a:defRPr>
            </a:lvl5pPr>
            <a:lvl6pPr marL="457200" algn="l" rtl="0" fontAlgn="base">
              <a:lnSpc>
                <a:spcPts val="3400"/>
              </a:lnSpc>
              <a:spcBef>
                <a:spcPct val="0"/>
              </a:spcBef>
              <a:spcAft>
                <a:spcPct val="0"/>
              </a:spcAft>
              <a:defRPr sz="2800" b="1">
                <a:solidFill>
                  <a:schemeClr val="tx2"/>
                </a:solidFill>
                <a:latin typeface="Palatino Linotype" pitchFamily="18" charset="0"/>
              </a:defRPr>
            </a:lvl6pPr>
            <a:lvl7pPr marL="914400" algn="l" rtl="0" fontAlgn="base">
              <a:lnSpc>
                <a:spcPts val="3400"/>
              </a:lnSpc>
              <a:spcBef>
                <a:spcPct val="0"/>
              </a:spcBef>
              <a:spcAft>
                <a:spcPct val="0"/>
              </a:spcAft>
              <a:defRPr sz="2800" b="1">
                <a:solidFill>
                  <a:schemeClr val="tx2"/>
                </a:solidFill>
                <a:latin typeface="Palatino Linotype" pitchFamily="18" charset="0"/>
              </a:defRPr>
            </a:lvl7pPr>
            <a:lvl8pPr marL="1371600" algn="l" rtl="0" fontAlgn="base">
              <a:lnSpc>
                <a:spcPts val="3400"/>
              </a:lnSpc>
              <a:spcBef>
                <a:spcPct val="0"/>
              </a:spcBef>
              <a:spcAft>
                <a:spcPct val="0"/>
              </a:spcAft>
              <a:defRPr sz="2800" b="1">
                <a:solidFill>
                  <a:schemeClr val="tx2"/>
                </a:solidFill>
                <a:latin typeface="Palatino Linotype" pitchFamily="18" charset="0"/>
              </a:defRPr>
            </a:lvl8pPr>
            <a:lvl9pPr marL="1828800" algn="l" rtl="0" fontAlgn="base">
              <a:lnSpc>
                <a:spcPts val="3400"/>
              </a:lnSpc>
              <a:spcBef>
                <a:spcPct val="0"/>
              </a:spcBef>
              <a:spcAft>
                <a:spcPct val="0"/>
              </a:spcAft>
              <a:defRPr sz="2800" b="1">
                <a:solidFill>
                  <a:schemeClr val="tx2"/>
                </a:solidFill>
                <a:latin typeface="Palatino Linotype" pitchFamily="18" charset="0"/>
              </a:defRPr>
            </a:lvl9pPr>
          </a:lstStyle>
          <a:p>
            <a:pPr algn="ctr">
              <a:lnSpc>
                <a:spcPct val="100000"/>
              </a:lnSpc>
            </a:pPr>
            <a:r>
              <a:rPr lang="fi-FI" sz="4000" b="0" i="1" dirty="0" smtClean="0"/>
              <a:t>Thank </a:t>
            </a:r>
            <a:r>
              <a:rPr lang="fi-FI" sz="4000" b="0" i="1" dirty="0" err="1" smtClean="0"/>
              <a:t>you</a:t>
            </a:r>
            <a:r>
              <a:rPr lang="fi-FI" sz="4000" b="0" i="1" dirty="0" smtClean="0"/>
              <a:t>!</a:t>
            </a:r>
            <a:endParaRPr lang="en-GB" sz="4000" b="0" i="1" dirty="0"/>
          </a:p>
          <a:p>
            <a:pPr algn="ctr">
              <a:lnSpc>
                <a:spcPct val="100000"/>
              </a:lnSpc>
            </a:pPr>
            <a:r>
              <a:rPr lang="en-GB" sz="2400" b="0" i="1" dirty="0" smtClean="0">
                <a:hlinkClick r:id="rId2"/>
              </a:rPr>
              <a:t>www.multico-project.eu</a:t>
            </a:r>
            <a:endParaRPr lang="en-GB" sz="2400" b="0" i="1" dirty="0" smtClean="0"/>
          </a:p>
          <a:p>
            <a:pPr algn="ctr">
              <a:lnSpc>
                <a:spcPct val="100000"/>
              </a:lnSpc>
            </a:pPr>
            <a:endParaRPr lang="en-GB" sz="4000" b="0" i="1" dirty="0"/>
          </a:p>
        </p:txBody>
      </p:sp>
      <p:sp>
        <p:nvSpPr>
          <p:cNvPr id="8" name="Rectangle 4"/>
          <p:cNvSpPr txBox="1">
            <a:spLocks noChangeArrowheads="1"/>
          </p:cNvSpPr>
          <p:nvPr/>
        </p:nvSpPr>
        <p:spPr bwMode="auto">
          <a:xfrm>
            <a:off x="3779912" y="4081636"/>
            <a:ext cx="1436228" cy="6383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0"/>
              </a:spcBef>
              <a:spcAft>
                <a:spcPct val="30000"/>
              </a:spcAft>
              <a:buClr>
                <a:schemeClr val="accent2"/>
              </a:buClr>
              <a:buFontTx/>
              <a:buNone/>
              <a:defRPr sz="1400" i="1">
                <a:solidFill>
                  <a:srgbClr val="FFFFFF"/>
                </a:solidFill>
                <a:latin typeface="+mn-lt"/>
                <a:ea typeface="+mn-ea"/>
                <a:cs typeface="+mn-cs"/>
              </a:defRPr>
            </a:lvl1pPr>
            <a:lvl2pPr marL="627063" indent="-265113" algn="l" rtl="0" eaLnBrk="0" fontAlgn="base" hangingPunct="0">
              <a:spcBef>
                <a:spcPct val="0"/>
              </a:spcBef>
              <a:spcAft>
                <a:spcPct val="30000"/>
              </a:spcAft>
              <a:buClr>
                <a:schemeClr val="accent2"/>
              </a:buClr>
              <a:buChar char="–"/>
              <a:defRPr>
                <a:solidFill>
                  <a:srgbClr val="353535"/>
                </a:solidFill>
                <a:latin typeface="+mn-lt"/>
              </a:defRPr>
            </a:lvl2pPr>
            <a:lvl3pPr marL="984250" indent="-177800" algn="l" rtl="0" eaLnBrk="0" fontAlgn="base" hangingPunct="0">
              <a:spcBef>
                <a:spcPct val="0"/>
              </a:spcBef>
              <a:spcAft>
                <a:spcPct val="30000"/>
              </a:spcAft>
              <a:buClr>
                <a:schemeClr val="accent2"/>
              </a:buClr>
              <a:buChar char="•"/>
              <a:defRPr sz="1600">
                <a:solidFill>
                  <a:srgbClr val="353535"/>
                </a:solidFill>
                <a:latin typeface="+mn-lt"/>
              </a:defRPr>
            </a:lvl3pPr>
            <a:lvl4pPr marL="1338263" indent="-174625" algn="l" rtl="0" eaLnBrk="0" fontAlgn="base" hangingPunct="0">
              <a:spcBef>
                <a:spcPct val="0"/>
              </a:spcBef>
              <a:spcAft>
                <a:spcPct val="30000"/>
              </a:spcAft>
              <a:buClr>
                <a:schemeClr val="accent2"/>
              </a:buClr>
              <a:buChar char="–"/>
              <a:defRPr sz="1400">
                <a:solidFill>
                  <a:srgbClr val="353535"/>
                </a:solidFill>
                <a:latin typeface="+mn-lt"/>
              </a:defRPr>
            </a:lvl4pPr>
            <a:lvl5pPr marL="1706563" indent="-188913" algn="l" rtl="0" eaLnBrk="0" fontAlgn="base" hangingPunct="0">
              <a:spcBef>
                <a:spcPct val="0"/>
              </a:spcBef>
              <a:spcAft>
                <a:spcPct val="30000"/>
              </a:spcAft>
              <a:buClr>
                <a:schemeClr val="accent2"/>
              </a:buClr>
              <a:buChar char="»"/>
              <a:defRPr sz="1400">
                <a:solidFill>
                  <a:srgbClr val="353535"/>
                </a:solidFill>
                <a:latin typeface="+mn-lt"/>
              </a:defRPr>
            </a:lvl5pPr>
            <a:lvl6pPr marL="2163763" indent="-188913" algn="l" rtl="0" fontAlgn="base">
              <a:spcBef>
                <a:spcPct val="0"/>
              </a:spcBef>
              <a:spcAft>
                <a:spcPct val="30000"/>
              </a:spcAft>
              <a:buChar char="»"/>
              <a:defRPr sz="1400">
                <a:solidFill>
                  <a:schemeClr val="tx1"/>
                </a:solidFill>
                <a:latin typeface="+mn-lt"/>
              </a:defRPr>
            </a:lvl6pPr>
            <a:lvl7pPr marL="2620963" indent="-188913" algn="l" rtl="0" fontAlgn="base">
              <a:spcBef>
                <a:spcPct val="0"/>
              </a:spcBef>
              <a:spcAft>
                <a:spcPct val="30000"/>
              </a:spcAft>
              <a:buChar char="»"/>
              <a:defRPr sz="1400">
                <a:solidFill>
                  <a:schemeClr val="tx1"/>
                </a:solidFill>
                <a:latin typeface="+mn-lt"/>
              </a:defRPr>
            </a:lvl7pPr>
            <a:lvl8pPr marL="3078163" indent="-188913" algn="l" rtl="0" fontAlgn="base">
              <a:spcBef>
                <a:spcPct val="0"/>
              </a:spcBef>
              <a:spcAft>
                <a:spcPct val="30000"/>
              </a:spcAft>
              <a:buChar char="»"/>
              <a:defRPr sz="1400">
                <a:solidFill>
                  <a:schemeClr val="tx1"/>
                </a:solidFill>
                <a:latin typeface="+mn-lt"/>
              </a:defRPr>
            </a:lvl8pPr>
            <a:lvl9pPr marL="3535363" indent="-188913" algn="l" rtl="0" fontAlgn="base">
              <a:spcBef>
                <a:spcPct val="0"/>
              </a:spcBef>
              <a:spcAft>
                <a:spcPct val="30000"/>
              </a:spcAft>
              <a:buChar char="»"/>
              <a:defRPr sz="1400">
                <a:solidFill>
                  <a:schemeClr val="tx1"/>
                </a:solidFill>
                <a:latin typeface="+mn-lt"/>
              </a:defRPr>
            </a:lvl9pPr>
          </a:lstStyle>
          <a:p>
            <a:pPr algn="ctr"/>
            <a:r>
              <a:rPr lang="fi-FI" sz="2000" b="1" dirty="0" smtClean="0">
                <a:solidFill>
                  <a:srgbClr val="009FB8"/>
                </a:solidFill>
              </a:rPr>
              <a:t>uef.fi</a:t>
            </a:r>
            <a:endParaRPr lang="en-GB" sz="2000" b="1" dirty="0">
              <a:solidFill>
                <a:srgbClr val="009FB8"/>
              </a:solidFill>
            </a:endParaRPr>
          </a:p>
        </p:txBody>
      </p:sp>
      <p:pic>
        <p:nvPicPr>
          <p:cNvPr id="9" name="Kuva 5" descr="UEF_tunnus.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9461" y="2388566"/>
            <a:ext cx="1693070" cy="1693070"/>
          </a:xfrm>
          <a:prstGeom prst="rect">
            <a:avLst/>
          </a:prstGeom>
        </p:spPr>
      </p:pic>
      <p:grpSp>
        <p:nvGrpSpPr>
          <p:cNvPr id="5" name="Group 4"/>
          <p:cNvGrpSpPr/>
          <p:nvPr/>
        </p:nvGrpSpPr>
        <p:grpSpPr>
          <a:xfrm>
            <a:off x="827584" y="4513684"/>
            <a:ext cx="7650246" cy="891992"/>
            <a:chOff x="491350" y="3864826"/>
            <a:chExt cx="7650246" cy="891992"/>
          </a:xfrm>
        </p:grpSpPr>
        <p:pic>
          <p:nvPicPr>
            <p:cNvPr id="6" name="Picture 5" descr="http://europa.eu/about-eu/basic-information/symbols/images/flag_yellow_high.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1350" y="3926942"/>
              <a:ext cx="1200330" cy="829876"/>
            </a:xfrm>
            <a:prstGeom prst="rect">
              <a:avLst/>
            </a:prstGeom>
            <a:noFill/>
            <a:ln>
              <a:noFill/>
            </a:ln>
          </p:spPr>
        </p:pic>
        <p:sp>
          <p:nvSpPr>
            <p:cNvPr id="10" name="Text Box 2"/>
            <p:cNvSpPr txBox="1">
              <a:spLocks noChangeArrowheads="1"/>
            </p:cNvSpPr>
            <p:nvPr/>
          </p:nvSpPr>
          <p:spPr bwMode="auto">
            <a:xfrm>
              <a:off x="1619672" y="3864826"/>
              <a:ext cx="4657725" cy="421005"/>
            </a:xfrm>
            <a:prstGeom prst="rect">
              <a:avLst/>
            </a:prstGeom>
            <a:noFill/>
            <a:ln w="9525">
              <a:noFill/>
              <a:miter lim="800000"/>
              <a:headEnd/>
              <a:tailEnd/>
            </a:ln>
          </p:spPr>
          <p:txBody>
            <a:bodyPr rot="0" vert="horz" wrap="square" lIns="91440" tIns="45720" rIns="91440" bIns="45720" anchor="t" anchorCtr="0">
              <a:noAutofit/>
            </a:bodyPr>
            <a:lstStyle/>
            <a:p>
              <a:pPr marL="457200" algn="ctr">
                <a:lnSpc>
                  <a:spcPct val="115000"/>
                </a:lnSpc>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This project has received funding from the </a:t>
              </a:r>
              <a:r>
                <a:rPr lang="en-US" i="1" dirty="0">
                  <a:effectLst/>
                  <a:latin typeface="Times New Roman" panose="02020603050405020304" pitchFamily="18" charset="0"/>
                  <a:ea typeface="Calibri" panose="020F0502020204030204" pitchFamily="34" charset="0"/>
                  <a:cs typeface="Times New Roman" panose="02020603050405020304" pitchFamily="18" charset="0"/>
                </a:rPr>
                <a:t>European Union’s Horizon 2020 research and innovation </a:t>
              </a:r>
              <a:r>
                <a:rPr lang="en-US" i="1" dirty="0" err="1">
                  <a:effectLst/>
                  <a:latin typeface="Times New Roman" panose="02020603050405020304" pitchFamily="18" charset="0"/>
                  <a:ea typeface="Calibri" panose="020F0502020204030204" pitchFamily="34" charset="0"/>
                  <a:cs typeface="Times New Roman" panose="02020603050405020304" pitchFamily="18" charset="0"/>
                </a:rPr>
                <a:t>programme</a:t>
              </a:r>
              <a:r>
                <a:rPr lang="en-US"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a:effectLst/>
                  <a:latin typeface="Times New Roman" panose="02020603050405020304" pitchFamily="18" charset="0"/>
                  <a:ea typeface="Calibri" panose="020F0502020204030204" pitchFamily="34" charset="0"/>
                  <a:cs typeface="Times New Roman" panose="02020603050405020304" pitchFamily="18" charset="0"/>
                </a:rPr>
                <a:t>under grant agreement No 665100</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p:cNvPicPr>
              <a:picLocks noChangeAspect="1"/>
            </p:cNvPicPr>
            <p:nvPr/>
          </p:nvPicPr>
          <p:blipFill>
            <a:blip r:embed="rId5"/>
            <a:stretch>
              <a:fillRect/>
            </a:stretch>
          </p:blipFill>
          <p:spPr>
            <a:xfrm>
              <a:off x="6861469" y="3926942"/>
              <a:ext cx="1280127" cy="829876"/>
            </a:xfrm>
            <a:prstGeom prst="rect">
              <a:avLst/>
            </a:prstGeom>
          </p:spPr>
        </p:pic>
      </p:grpSp>
    </p:spTree>
    <p:extLst>
      <p:ext uri="{BB962C8B-B14F-4D97-AF65-F5344CB8AC3E}">
        <p14:creationId xmlns:p14="http://schemas.microsoft.com/office/powerpoint/2010/main" val="4740796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51520" y="481236"/>
            <a:ext cx="8352928" cy="1296144"/>
          </a:xfrm>
        </p:spPr>
        <p:txBody>
          <a:bodyPr/>
          <a:lstStyle/>
          <a:p>
            <a:pPr algn="ctr">
              <a:lnSpc>
                <a:spcPct val="100000"/>
              </a:lnSpc>
            </a:pPr>
            <a:r>
              <a:rPr lang="fi-FI" dirty="0" err="1" smtClean="0">
                <a:solidFill>
                  <a:srgbClr val="00B0F0"/>
                </a:solidFill>
              </a:rPr>
              <a:t>The</a:t>
            </a:r>
            <a:r>
              <a:rPr lang="fi-FI" dirty="0" smtClean="0">
                <a:solidFill>
                  <a:srgbClr val="00B0F0"/>
                </a:solidFill>
              </a:rPr>
              <a:t> </a:t>
            </a:r>
            <a:r>
              <a:rPr lang="fi-FI" dirty="0" err="1" smtClean="0">
                <a:solidFill>
                  <a:srgbClr val="00B0F0"/>
                </a:solidFill>
              </a:rPr>
              <a:t>context</a:t>
            </a:r>
            <a:r>
              <a:rPr lang="fi-FI" dirty="0" smtClean="0">
                <a:solidFill>
                  <a:srgbClr val="00B0F0"/>
                </a:solidFill>
              </a:rPr>
              <a:t> of </a:t>
            </a:r>
            <a:r>
              <a:rPr lang="fi-FI" dirty="0" err="1" smtClean="0">
                <a:solidFill>
                  <a:srgbClr val="00B0F0"/>
                </a:solidFill>
              </a:rPr>
              <a:t>the</a:t>
            </a:r>
            <a:r>
              <a:rPr lang="fi-FI" dirty="0" smtClean="0">
                <a:solidFill>
                  <a:srgbClr val="00B0F0"/>
                </a:solidFill>
              </a:rPr>
              <a:t> </a:t>
            </a:r>
            <a:r>
              <a:rPr lang="fi-FI" dirty="0" err="1" smtClean="0">
                <a:solidFill>
                  <a:srgbClr val="00B0F0"/>
                </a:solidFill>
              </a:rPr>
              <a:t>study</a:t>
            </a:r>
            <a:r>
              <a:rPr lang="fi-FI" dirty="0" smtClean="0">
                <a:solidFill>
                  <a:srgbClr val="00B0F0"/>
                </a:solidFill>
              </a:rPr>
              <a:t/>
            </a:r>
            <a:br>
              <a:rPr lang="fi-FI" dirty="0" smtClean="0">
                <a:solidFill>
                  <a:srgbClr val="00B0F0"/>
                </a:solidFill>
              </a:rPr>
            </a:br>
            <a:r>
              <a:rPr lang="fi-FI" dirty="0" smtClean="0">
                <a:solidFill>
                  <a:srgbClr val="00B0F0"/>
                </a:solidFill>
              </a:rPr>
              <a:t/>
            </a:r>
            <a:br>
              <a:rPr lang="fi-FI" dirty="0" smtClean="0">
                <a:solidFill>
                  <a:srgbClr val="00B0F0"/>
                </a:solidFill>
              </a:rPr>
            </a:br>
            <a:r>
              <a:rPr lang="fi-FI" sz="3600" dirty="0" err="1" smtClean="0"/>
              <a:t>MultiCO</a:t>
            </a:r>
            <a:r>
              <a:rPr lang="fi-FI" sz="3600" dirty="0" smtClean="0"/>
              <a:t> </a:t>
            </a:r>
            <a:r>
              <a:rPr lang="fi-FI" sz="3600" dirty="0" err="1" smtClean="0"/>
              <a:t>project</a:t>
            </a:r>
            <a:r>
              <a:rPr lang="fi-FI" sz="3600" dirty="0" smtClean="0"/>
              <a:t/>
            </a:r>
            <a:br>
              <a:rPr lang="fi-FI" sz="3600" dirty="0" smtClean="0"/>
            </a:br>
            <a:r>
              <a:rPr lang="fi-FI" sz="2800" dirty="0" smtClean="0"/>
              <a:t/>
            </a:r>
            <a:br>
              <a:rPr lang="fi-FI" sz="2800" dirty="0" smtClean="0"/>
            </a:br>
            <a:r>
              <a:rPr lang="en-US" sz="2400" dirty="0" smtClean="0"/>
              <a:t>Promoting </a:t>
            </a:r>
            <a:r>
              <a:rPr lang="en-US" sz="2400" dirty="0"/>
              <a:t>Youth Scientific Career Awareness and its Attractiveness through Multi-stakeholder Cooperation </a:t>
            </a:r>
            <a:r>
              <a:rPr lang="en-US" sz="2000" b="0" dirty="0" smtClean="0">
                <a:hlinkClick r:id="rId2"/>
              </a:rPr>
              <a:t>www.multico-project.eu</a:t>
            </a:r>
            <a:r>
              <a:rPr lang="en-US" sz="2800" b="0" dirty="0" smtClean="0"/>
              <a:t/>
            </a:r>
            <a:br>
              <a:rPr lang="en-US" sz="2800" b="0" dirty="0" smtClean="0"/>
            </a:br>
            <a:r>
              <a:rPr lang="en-US" dirty="0"/>
              <a:t/>
            </a:r>
            <a:br>
              <a:rPr lang="en-US" dirty="0"/>
            </a:br>
            <a:endParaRPr lang="fi-FI" dirty="0"/>
          </a:p>
        </p:txBody>
      </p:sp>
      <p:grpSp>
        <p:nvGrpSpPr>
          <p:cNvPr id="6" name="Group 5"/>
          <p:cNvGrpSpPr/>
          <p:nvPr/>
        </p:nvGrpSpPr>
        <p:grpSpPr>
          <a:xfrm>
            <a:off x="683568" y="4081636"/>
            <a:ext cx="7650246" cy="891992"/>
            <a:chOff x="491350" y="3864826"/>
            <a:chExt cx="7650246" cy="891992"/>
          </a:xfrm>
        </p:grpSpPr>
        <p:pic>
          <p:nvPicPr>
            <p:cNvPr id="7" name="Picture 6" descr="http://europa.eu/about-eu/basic-information/symbols/images/flag_yellow_high.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1350" y="3926942"/>
              <a:ext cx="1200330" cy="829876"/>
            </a:xfrm>
            <a:prstGeom prst="rect">
              <a:avLst/>
            </a:prstGeom>
            <a:noFill/>
            <a:ln>
              <a:noFill/>
            </a:ln>
          </p:spPr>
        </p:pic>
        <p:sp>
          <p:nvSpPr>
            <p:cNvPr id="8" name="Text Box 2"/>
            <p:cNvSpPr txBox="1">
              <a:spLocks noChangeArrowheads="1"/>
            </p:cNvSpPr>
            <p:nvPr/>
          </p:nvSpPr>
          <p:spPr bwMode="auto">
            <a:xfrm>
              <a:off x="1619672" y="3864826"/>
              <a:ext cx="4657725" cy="421005"/>
            </a:xfrm>
            <a:prstGeom prst="rect">
              <a:avLst/>
            </a:prstGeom>
            <a:noFill/>
            <a:ln w="9525">
              <a:noFill/>
              <a:miter lim="800000"/>
              <a:headEnd/>
              <a:tailEnd/>
            </a:ln>
          </p:spPr>
          <p:txBody>
            <a:bodyPr rot="0" vert="horz" wrap="square" lIns="91440" tIns="45720" rIns="91440" bIns="45720" anchor="t" anchorCtr="0">
              <a:noAutofit/>
            </a:bodyPr>
            <a:lstStyle/>
            <a:p>
              <a:pPr marL="457200" algn="ctr">
                <a:lnSpc>
                  <a:spcPct val="115000"/>
                </a:lnSpc>
                <a:spcAft>
                  <a:spcPts val="1000"/>
                </a:spcAft>
              </a:pPr>
              <a:r>
                <a:rPr lang="en-US" dirty="0">
                  <a:effectLst/>
                  <a:latin typeface="Times New Roman" panose="02020603050405020304" pitchFamily="18" charset="0"/>
                  <a:ea typeface="Calibri" panose="020F0502020204030204" pitchFamily="34" charset="0"/>
                  <a:cs typeface="Times New Roman" panose="02020603050405020304" pitchFamily="18" charset="0"/>
                </a:rPr>
                <a:t>This project has received funding from the </a:t>
              </a:r>
              <a:r>
                <a:rPr lang="en-US" i="1" dirty="0">
                  <a:effectLst/>
                  <a:latin typeface="Times New Roman" panose="02020603050405020304" pitchFamily="18" charset="0"/>
                  <a:ea typeface="Calibri" panose="020F0502020204030204" pitchFamily="34" charset="0"/>
                  <a:cs typeface="Times New Roman" panose="02020603050405020304" pitchFamily="18" charset="0"/>
                </a:rPr>
                <a:t>European Union’s Horizon 2020 research and innovation </a:t>
              </a:r>
              <a:r>
                <a:rPr lang="en-US" i="1" dirty="0" err="1">
                  <a:effectLst/>
                  <a:latin typeface="Times New Roman" panose="02020603050405020304" pitchFamily="18" charset="0"/>
                  <a:ea typeface="Calibri" panose="020F0502020204030204" pitchFamily="34" charset="0"/>
                  <a:cs typeface="Times New Roman" panose="02020603050405020304" pitchFamily="18" charset="0"/>
                </a:rPr>
                <a:t>programme</a:t>
              </a:r>
              <a:r>
                <a:rPr lang="en-US" i="1" dirty="0">
                  <a:effectLst/>
                  <a:latin typeface="Times New Roman" panose="02020603050405020304" pitchFamily="18" charset="0"/>
                  <a:ea typeface="Calibri" panose="020F0502020204030204" pitchFamily="34" charset="0"/>
                  <a:cs typeface="Times New Roman" panose="02020603050405020304" pitchFamily="18" charset="0"/>
                </a:rPr>
                <a:t> </a:t>
              </a:r>
              <a:r>
                <a:rPr lang="en-US" dirty="0">
                  <a:effectLst/>
                  <a:latin typeface="Times New Roman" panose="02020603050405020304" pitchFamily="18" charset="0"/>
                  <a:ea typeface="Calibri" panose="020F0502020204030204" pitchFamily="34" charset="0"/>
                  <a:cs typeface="Times New Roman" panose="02020603050405020304" pitchFamily="18" charset="0"/>
                </a:rPr>
                <a:t>under grant agreement No 665100</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endParaRPr lang="fi-FI"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p:cNvPicPr>
              <a:picLocks noChangeAspect="1"/>
            </p:cNvPicPr>
            <p:nvPr/>
          </p:nvPicPr>
          <p:blipFill>
            <a:blip r:embed="rId4"/>
            <a:stretch>
              <a:fillRect/>
            </a:stretch>
          </p:blipFill>
          <p:spPr>
            <a:xfrm>
              <a:off x="6861469" y="3926942"/>
              <a:ext cx="1280127" cy="829876"/>
            </a:xfrm>
            <a:prstGeom prst="rect">
              <a:avLst/>
            </a:prstGeom>
          </p:spPr>
        </p:pic>
      </p:grpSp>
    </p:spTree>
    <p:extLst>
      <p:ext uri="{BB962C8B-B14F-4D97-AF65-F5344CB8AC3E}">
        <p14:creationId xmlns:p14="http://schemas.microsoft.com/office/powerpoint/2010/main" val="340154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95536" y="265212"/>
            <a:ext cx="8352928" cy="1296144"/>
          </a:xfrm>
        </p:spPr>
        <p:txBody>
          <a:bodyPr/>
          <a:lstStyle/>
          <a:p>
            <a:pPr>
              <a:lnSpc>
                <a:spcPct val="100000"/>
              </a:lnSpc>
            </a:pPr>
            <a:r>
              <a:rPr lang="fi-FI" dirty="0" err="1" smtClean="0"/>
              <a:t>Background</a:t>
            </a:r>
            <a:r>
              <a:rPr lang="fi-FI" dirty="0" smtClean="0"/>
              <a:t/>
            </a:r>
            <a:br>
              <a:rPr lang="fi-FI" dirty="0" smtClean="0"/>
            </a:br>
            <a:r>
              <a:rPr lang="fi-FI" dirty="0" smtClean="0"/>
              <a:t/>
            </a:r>
            <a:br>
              <a:rPr lang="fi-FI" dirty="0" smtClean="0"/>
            </a:br>
            <a:r>
              <a:rPr lang="en-US" sz="1800" b="0" dirty="0" smtClean="0"/>
              <a:t>Middle </a:t>
            </a:r>
            <a:r>
              <a:rPr lang="en-US" sz="1800" b="0" dirty="0"/>
              <a:t>school students are not aware of career options </a:t>
            </a:r>
            <a:r>
              <a:rPr lang="en-US" sz="1800" b="0" dirty="0" smtClean="0"/>
              <a:t>(</a:t>
            </a:r>
            <a:r>
              <a:rPr lang="en-US" sz="1800" b="0" dirty="0"/>
              <a:t>Maltese &amp; Tai, 2011</a:t>
            </a:r>
            <a:r>
              <a:rPr lang="en-US" sz="1800" b="0" dirty="0" smtClean="0"/>
              <a:t>)</a:t>
            </a:r>
            <a:br>
              <a:rPr lang="en-US" sz="1800" b="0" dirty="0" smtClean="0"/>
            </a:br>
            <a:r>
              <a:rPr lang="en-US" sz="1800" b="0" dirty="0" smtClean="0"/>
              <a:t/>
            </a:r>
            <a:br>
              <a:rPr lang="en-US" sz="1800" b="0" dirty="0" smtClean="0"/>
            </a:br>
            <a:r>
              <a:rPr lang="en-US" sz="1800" b="0" dirty="0" smtClean="0"/>
              <a:t>Finnish </a:t>
            </a:r>
            <a:r>
              <a:rPr lang="en-US" sz="1800" b="0" dirty="0"/>
              <a:t>secondary school students </a:t>
            </a:r>
            <a:r>
              <a:rPr lang="en-US" sz="1800" b="0" dirty="0" smtClean="0"/>
              <a:t>wish more </a:t>
            </a:r>
            <a:r>
              <a:rPr lang="en-US" sz="1800" b="0" dirty="0"/>
              <a:t>information about working life (Economic Information Office, 2016</a:t>
            </a:r>
            <a:r>
              <a:rPr lang="en-US" sz="1800" b="0" dirty="0" smtClean="0"/>
              <a:t>)</a:t>
            </a:r>
            <a:r>
              <a:rPr lang="en-US" sz="1800" dirty="0"/>
              <a:t/>
            </a:r>
            <a:br>
              <a:rPr lang="en-US" sz="1800" dirty="0"/>
            </a:br>
            <a:r>
              <a:rPr lang="en-US" sz="1800" dirty="0" smtClean="0"/>
              <a:t/>
            </a:r>
            <a:br>
              <a:rPr lang="en-US" sz="1800" dirty="0" smtClean="0"/>
            </a:br>
            <a:r>
              <a:rPr lang="en-US" sz="1800" b="0" dirty="0" smtClean="0"/>
              <a:t>Two </a:t>
            </a:r>
            <a:r>
              <a:rPr lang="en-US" sz="1800" b="0" dirty="0"/>
              <a:t>factors </a:t>
            </a:r>
            <a:r>
              <a:rPr lang="en-US" sz="1800" b="0" dirty="0" smtClean="0"/>
              <a:t>affect students</a:t>
            </a:r>
            <a:r>
              <a:rPr lang="en-US" sz="1800" b="0" dirty="0"/>
              <a:t>’ future career </a:t>
            </a:r>
            <a:r>
              <a:rPr lang="en-US" sz="1800" b="0" dirty="0" smtClean="0"/>
              <a:t>choices: a lack </a:t>
            </a:r>
            <a:r>
              <a:rPr lang="en-US" sz="1800" b="0" dirty="0"/>
              <a:t>of knowledge about science occupations and science </a:t>
            </a:r>
            <a:r>
              <a:rPr lang="en-US" sz="1800" b="0" dirty="0" smtClean="0"/>
              <a:t>work; the </a:t>
            </a:r>
            <a:r>
              <a:rPr lang="en-US" sz="1800" b="0" dirty="0"/>
              <a:t>students’ self-perception about their science abilities being lower than their </a:t>
            </a:r>
            <a:r>
              <a:rPr lang="en-US" sz="1800" b="0" dirty="0" smtClean="0"/>
              <a:t>achievements (Cleaves, 2005)</a:t>
            </a:r>
            <a:br>
              <a:rPr lang="en-US" sz="1800" b="0" dirty="0" smtClean="0"/>
            </a:br>
            <a:r>
              <a:rPr lang="en-US" sz="2000" b="0" dirty="0" smtClean="0"/>
              <a:t/>
            </a:r>
            <a:br>
              <a:rPr lang="en-US" sz="2000" b="0" dirty="0" smtClean="0"/>
            </a:br>
            <a:r>
              <a:rPr lang="en-US" sz="2000" dirty="0" smtClean="0"/>
              <a:t>Providing </a:t>
            </a:r>
            <a:r>
              <a:rPr lang="en-US" sz="2000" dirty="0"/>
              <a:t>students with information and advice about career options and the corresponding educational requirements seems to be critical to increase the utility value of school science</a:t>
            </a:r>
            <a:r>
              <a:rPr lang="en-US" sz="2000" dirty="0" smtClean="0"/>
              <a:t>. (</a:t>
            </a:r>
            <a:r>
              <a:rPr lang="en-US" sz="2000" dirty="0"/>
              <a:t>Holmegaard, Madsen &amp; Ulriksen, </a:t>
            </a:r>
            <a:r>
              <a:rPr lang="en-US" sz="2000" dirty="0" smtClean="0"/>
              <a:t>2014)</a:t>
            </a:r>
            <a:br>
              <a:rPr lang="en-US" sz="2000" dirty="0" smtClean="0"/>
            </a:br>
            <a:r>
              <a:rPr lang="en-US" sz="2000" b="0" dirty="0" smtClean="0"/>
              <a:t/>
            </a:r>
            <a:br>
              <a:rPr lang="en-US" sz="2000" b="0" dirty="0" smtClean="0"/>
            </a:br>
            <a:r>
              <a:rPr lang="en-US" dirty="0"/>
              <a:t/>
            </a:r>
            <a:br>
              <a:rPr lang="en-US" dirty="0"/>
            </a:br>
            <a:endParaRPr lang="fi-FI" dirty="0"/>
          </a:p>
        </p:txBody>
      </p:sp>
      <p:pic>
        <p:nvPicPr>
          <p:cNvPr id="6" name="Picture 5"/>
          <p:cNvPicPr>
            <a:picLocks noChangeAspect="1"/>
          </p:cNvPicPr>
          <p:nvPr/>
        </p:nvPicPr>
        <p:blipFill>
          <a:blip r:embed="rId2"/>
          <a:stretch>
            <a:fillRect/>
          </a:stretch>
        </p:blipFill>
        <p:spPr>
          <a:xfrm>
            <a:off x="7494949" y="337220"/>
            <a:ext cx="1280127" cy="829876"/>
          </a:xfrm>
          <a:prstGeom prst="rect">
            <a:avLst/>
          </a:prstGeom>
        </p:spPr>
      </p:pic>
    </p:spTree>
    <p:extLst>
      <p:ext uri="{BB962C8B-B14F-4D97-AF65-F5344CB8AC3E}">
        <p14:creationId xmlns:p14="http://schemas.microsoft.com/office/powerpoint/2010/main" val="345932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539552" y="409228"/>
            <a:ext cx="8352928" cy="1296144"/>
          </a:xfrm>
        </p:spPr>
        <p:txBody>
          <a:bodyPr/>
          <a:lstStyle/>
          <a:p>
            <a:pPr>
              <a:lnSpc>
                <a:spcPct val="100000"/>
              </a:lnSpc>
            </a:pPr>
            <a:r>
              <a:rPr lang="en-US" sz="2400" dirty="0" smtClean="0"/>
              <a:t>The </a:t>
            </a:r>
            <a:r>
              <a:rPr lang="en-US" sz="2400" dirty="0"/>
              <a:t>aim </a:t>
            </a:r>
            <a:r>
              <a:rPr lang="en-US" sz="2400" b="0" dirty="0"/>
              <a:t>of this study was to find out </a:t>
            </a:r>
            <a:r>
              <a:rPr lang="en-US" sz="2400" b="0" dirty="0" smtClean="0"/>
              <a:t/>
            </a:r>
            <a:br>
              <a:rPr lang="en-US" sz="2400" b="0" dirty="0" smtClean="0"/>
            </a:br>
            <a:r>
              <a:rPr lang="en-US" sz="2400" b="0" dirty="0"/>
              <a:t/>
            </a:r>
            <a:br>
              <a:rPr lang="en-US" sz="2400" b="0" dirty="0"/>
            </a:br>
            <a:r>
              <a:rPr lang="en-US" sz="2400" b="0" dirty="0" smtClean="0"/>
              <a:t>What </a:t>
            </a:r>
            <a:r>
              <a:rPr lang="en-US" sz="2400" b="0" dirty="0"/>
              <a:t>kind of skills the students find necessary and important in science-related careers.  </a:t>
            </a:r>
            <a:r>
              <a:rPr lang="fi-FI" sz="2400" b="0" dirty="0"/>
              <a:t/>
            </a:r>
            <a:br>
              <a:rPr lang="fi-FI" sz="2400" b="0" dirty="0"/>
            </a:br>
            <a:r>
              <a:rPr lang="fi-FI" sz="2400" b="0" dirty="0" smtClean="0"/>
              <a:t/>
            </a:r>
            <a:br>
              <a:rPr lang="fi-FI" sz="2400" b="0" dirty="0" smtClean="0"/>
            </a:br>
            <a:r>
              <a:rPr lang="en-US" sz="2000" b="0" dirty="0" smtClean="0"/>
              <a:t>The </a:t>
            </a:r>
            <a:r>
              <a:rPr lang="en-US" sz="2000" b="0" dirty="0"/>
              <a:t>participants in this study were 144 Finnish 7th graders (aged 13-14 years) from three different schools from Eastern Finland</a:t>
            </a:r>
            <a:br>
              <a:rPr lang="en-US" sz="2000" b="0" dirty="0"/>
            </a:br>
            <a:r>
              <a:rPr lang="en-US" sz="2000" b="0" dirty="0" smtClean="0"/>
              <a:t/>
            </a:r>
            <a:br>
              <a:rPr lang="en-US" sz="2000" b="0" dirty="0" smtClean="0"/>
            </a:br>
            <a:r>
              <a:rPr lang="fi-FI" sz="2000" b="0" dirty="0" smtClean="0"/>
              <a:t/>
            </a:r>
            <a:br>
              <a:rPr lang="fi-FI" sz="2000" b="0" dirty="0" smtClean="0"/>
            </a:br>
            <a:r>
              <a:rPr lang="fi-FI" sz="2000" b="0" dirty="0"/>
              <a:t/>
            </a:r>
            <a:br>
              <a:rPr lang="fi-FI" sz="2000" b="0" dirty="0"/>
            </a:br>
            <a:endParaRPr lang="fi-FI" sz="2000" b="0" dirty="0"/>
          </a:p>
        </p:txBody>
      </p:sp>
      <p:pic>
        <p:nvPicPr>
          <p:cNvPr id="6" name="Picture 5"/>
          <p:cNvPicPr>
            <a:picLocks noChangeAspect="1"/>
          </p:cNvPicPr>
          <p:nvPr/>
        </p:nvPicPr>
        <p:blipFill>
          <a:blip r:embed="rId2"/>
          <a:stretch>
            <a:fillRect/>
          </a:stretch>
        </p:blipFill>
        <p:spPr>
          <a:xfrm>
            <a:off x="7494949" y="337220"/>
            <a:ext cx="1280127" cy="829876"/>
          </a:xfrm>
          <a:prstGeom prst="rect">
            <a:avLst/>
          </a:prstGeom>
        </p:spPr>
      </p:pic>
      <p:pic>
        <p:nvPicPr>
          <p:cNvPr id="4" name="Picture 3"/>
          <p:cNvPicPr>
            <a:picLocks noChangeAspect="1"/>
          </p:cNvPicPr>
          <p:nvPr/>
        </p:nvPicPr>
        <p:blipFill>
          <a:blip r:embed="rId3"/>
          <a:stretch>
            <a:fillRect/>
          </a:stretch>
        </p:blipFill>
        <p:spPr>
          <a:xfrm>
            <a:off x="611560" y="3001516"/>
            <a:ext cx="7904151" cy="2546479"/>
          </a:xfrm>
          <a:prstGeom prst="rect">
            <a:avLst/>
          </a:prstGeom>
        </p:spPr>
      </p:pic>
    </p:spTree>
    <p:extLst>
      <p:ext uri="{BB962C8B-B14F-4D97-AF65-F5344CB8AC3E}">
        <p14:creationId xmlns:p14="http://schemas.microsoft.com/office/powerpoint/2010/main" val="770573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pPr>
              <a:defRPr/>
            </a:pPr>
            <a:r>
              <a:rPr lang="fi-FI" smtClean="0"/>
              <a:t>Esityksen nimi / Tekijä</a:t>
            </a:r>
            <a:endParaRPr lang="fi-FI" dirty="0"/>
          </a:p>
        </p:txBody>
      </p:sp>
      <p:sp>
        <p:nvSpPr>
          <p:cNvPr id="6" name="Slide Number Placeholder 5"/>
          <p:cNvSpPr>
            <a:spLocks noGrp="1"/>
          </p:cNvSpPr>
          <p:nvPr>
            <p:ph type="sldNum" sz="quarter" idx="4"/>
          </p:nvPr>
        </p:nvSpPr>
        <p:spPr/>
        <p:txBody>
          <a:bodyPr/>
          <a:lstStyle/>
          <a:p>
            <a:pPr>
              <a:defRPr/>
            </a:pPr>
            <a:fld id="{9AC9C5E4-DD34-409E-9E11-89682544FB1A}" type="slidenum">
              <a:rPr lang="fi-FI" smtClean="0"/>
              <a:pPr>
                <a:defRPr/>
              </a:pPr>
              <a:t>5</a:t>
            </a:fld>
            <a:endParaRPr lang="fi-FI" dirty="0"/>
          </a:p>
        </p:txBody>
      </p:sp>
      <p:grpSp>
        <p:nvGrpSpPr>
          <p:cNvPr id="16" name="Group 15"/>
          <p:cNvGrpSpPr/>
          <p:nvPr/>
        </p:nvGrpSpPr>
        <p:grpSpPr>
          <a:xfrm>
            <a:off x="827880" y="166687"/>
            <a:ext cx="6984480" cy="4779045"/>
            <a:chOff x="-5954" y="0"/>
            <a:chExt cx="7483079" cy="4762500"/>
          </a:xfrm>
        </p:grpSpPr>
        <p:sp>
          <p:nvSpPr>
            <p:cNvPr id="17" name="Rectangle 16"/>
            <p:cNvSpPr/>
            <p:nvPr/>
          </p:nvSpPr>
          <p:spPr>
            <a:xfrm>
              <a:off x="0" y="0"/>
              <a:ext cx="7477125" cy="4762500"/>
            </a:xfrm>
            <a:prstGeom prst="rect">
              <a:avLst/>
            </a:prstGeom>
          </p:spPr>
          <p:style>
            <a:lnRef idx="2">
              <a:schemeClr val="dk1"/>
            </a:lnRef>
            <a:fillRef idx="1">
              <a:schemeClr val="lt1"/>
            </a:fillRef>
            <a:effectRef idx="0">
              <a:schemeClr val="dk1"/>
            </a:effectRef>
            <a:fontRef idx="minor">
              <a:schemeClr val="dk1"/>
            </a:fontRef>
          </p:style>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l"/>
              <a:endParaRPr lang="fi-FI" sz="1100"/>
            </a:p>
          </p:txBody>
        </p:sp>
        <p:graphicFrame>
          <p:nvGraphicFramePr>
            <p:cNvPr id="18" name="Chart 17"/>
            <p:cNvGraphicFramePr>
              <a:graphicFrameLocks/>
            </p:cNvGraphicFramePr>
            <p:nvPr>
              <p:extLst>
                <p:ext uri="{D42A27DB-BD31-4B8C-83A1-F6EECF244321}">
                  <p14:modId xmlns:p14="http://schemas.microsoft.com/office/powerpoint/2010/main" val="3279035679"/>
                </p:ext>
              </p:extLst>
            </p:nvPr>
          </p:nvGraphicFramePr>
          <p:xfrm>
            <a:off x="238125" y="0"/>
            <a:ext cx="7239000" cy="4749800"/>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1"/>
            <p:cNvSpPr txBox="1"/>
            <p:nvPr/>
          </p:nvSpPr>
          <p:spPr>
            <a:xfrm rot="16200000">
              <a:off x="-690324" y="1213106"/>
              <a:ext cx="1612819" cy="244079"/>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400" dirty="0" smtClean="0"/>
                <a:t>Skills mentioned</a:t>
              </a:r>
              <a:endParaRPr lang="en-US" sz="1400" dirty="0"/>
            </a:p>
          </p:txBody>
        </p:sp>
      </p:grpSp>
    </p:spTree>
    <p:extLst>
      <p:ext uri="{BB962C8B-B14F-4D97-AF65-F5344CB8AC3E}">
        <p14:creationId xmlns:p14="http://schemas.microsoft.com/office/powerpoint/2010/main" val="1130390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pPr>
              <a:defRPr/>
            </a:pPr>
            <a:fld id="{9AC9C5E4-DD34-409E-9E11-89682544FB1A}" type="slidenum">
              <a:rPr lang="fi-FI" smtClean="0"/>
              <a:pPr>
                <a:defRPr/>
              </a:pPr>
              <a:t>6</a:t>
            </a:fld>
            <a:endParaRPr lang="fi-FI" dirty="0"/>
          </a:p>
        </p:txBody>
      </p:sp>
      <p:grpSp>
        <p:nvGrpSpPr>
          <p:cNvPr id="3" name="Group 2"/>
          <p:cNvGrpSpPr/>
          <p:nvPr/>
        </p:nvGrpSpPr>
        <p:grpSpPr>
          <a:xfrm>
            <a:off x="395536" y="68300"/>
            <a:ext cx="8264525" cy="5166144"/>
            <a:chOff x="395536" y="68300"/>
            <a:chExt cx="8264525" cy="5166144"/>
          </a:xfrm>
        </p:grpSpPr>
        <p:graphicFrame>
          <p:nvGraphicFramePr>
            <p:cNvPr id="301" name="Diagram 300"/>
            <p:cNvGraphicFramePr/>
            <p:nvPr>
              <p:extLst>
                <p:ext uri="{D42A27DB-BD31-4B8C-83A1-F6EECF244321}">
                  <p14:modId xmlns:p14="http://schemas.microsoft.com/office/powerpoint/2010/main" val="4090967146"/>
                </p:ext>
              </p:extLst>
            </p:nvPr>
          </p:nvGraphicFramePr>
          <p:xfrm>
            <a:off x="395536" y="68300"/>
            <a:ext cx="8264525" cy="5166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02" name="Group 301"/>
            <p:cNvGrpSpPr/>
            <p:nvPr/>
          </p:nvGrpSpPr>
          <p:grpSpPr>
            <a:xfrm>
              <a:off x="3229896" y="2704995"/>
              <a:ext cx="789709" cy="445039"/>
              <a:chOff x="729211" y="1923011"/>
              <a:chExt cx="789709" cy="445039"/>
            </a:xfrm>
          </p:grpSpPr>
          <p:sp>
            <p:nvSpPr>
              <p:cNvPr id="358" name="Rounded Rectangle 357"/>
              <p:cNvSpPr/>
              <p:nvPr/>
            </p:nvSpPr>
            <p:spPr>
              <a:xfrm>
                <a:off x="729211" y="1923011"/>
                <a:ext cx="789709" cy="445039"/>
              </a:xfrm>
              <a:prstGeom prst="round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59" name="TextBox 358"/>
              <p:cNvSpPr txBox="1"/>
              <p:nvPr/>
            </p:nvSpPr>
            <p:spPr>
              <a:xfrm>
                <a:off x="729211" y="1923011"/>
                <a:ext cx="789709"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Ways</a:t>
                </a:r>
                <a:r>
                  <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of </a:t>
                </a: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Thinking</a:t>
                </a:r>
                <a:endPar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grpSp>
          <p:nvGrpSpPr>
            <p:cNvPr id="303" name="Group 302"/>
            <p:cNvGrpSpPr/>
            <p:nvPr/>
          </p:nvGrpSpPr>
          <p:grpSpPr>
            <a:xfrm>
              <a:off x="5045794" y="2700002"/>
              <a:ext cx="872374" cy="445039"/>
              <a:chOff x="729211" y="1923011"/>
              <a:chExt cx="872374" cy="445039"/>
            </a:xfrm>
          </p:grpSpPr>
          <p:sp>
            <p:nvSpPr>
              <p:cNvPr id="356" name="Rounded Rectangle 355"/>
              <p:cNvSpPr/>
              <p:nvPr/>
            </p:nvSpPr>
            <p:spPr>
              <a:xfrm>
                <a:off x="729211" y="1923011"/>
                <a:ext cx="789709" cy="445039"/>
              </a:xfrm>
              <a:prstGeom prst="round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57" name="TextBox 356"/>
              <p:cNvSpPr txBox="1"/>
              <p:nvPr/>
            </p:nvSpPr>
            <p:spPr>
              <a:xfrm>
                <a:off x="729211" y="1923011"/>
                <a:ext cx="872374"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Living</a:t>
                </a:r>
                <a:r>
                  <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in </a:t>
                </a: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the</a:t>
                </a:r>
                <a:r>
                  <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world</a:t>
                </a:r>
                <a:endPar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grpSp>
          <p:nvGrpSpPr>
            <p:cNvPr id="304" name="Group 303"/>
            <p:cNvGrpSpPr/>
            <p:nvPr/>
          </p:nvGrpSpPr>
          <p:grpSpPr>
            <a:xfrm>
              <a:off x="3229897" y="2132312"/>
              <a:ext cx="789709" cy="445039"/>
              <a:chOff x="729211" y="1923011"/>
              <a:chExt cx="789709" cy="445039"/>
            </a:xfrm>
          </p:grpSpPr>
          <p:sp>
            <p:nvSpPr>
              <p:cNvPr id="354" name="Rounded Rectangle 353"/>
              <p:cNvSpPr/>
              <p:nvPr/>
            </p:nvSpPr>
            <p:spPr>
              <a:xfrm>
                <a:off x="729211" y="1923011"/>
                <a:ext cx="789709" cy="445039"/>
              </a:xfrm>
              <a:prstGeom prst="round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55" name="TextBox 354"/>
              <p:cNvSpPr txBox="1"/>
              <p:nvPr/>
            </p:nvSpPr>
            <p:spPr>
              <a:xfrm>
                <a:off x="729211" y="1923011"/>
                <a:ext cx="789709"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Tools for </a:t>
                </a: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working</a:t>
                </a:r>
                <a:endPar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grpSp>
          <p:nvGrpSpPr>
            <p:cNvPr id="305" name="Group 304"/>
            <p:cNvGrpSpPr/>
            <p:nvPr/>
          </p:nvGrpSpPr>
          <p:grpSpPr>
            <a:xfrm>
              <a:off x="5045794" y="2115866"/>
              <a:ext cx="789709" cy="445039"/>
              <a:chOff x="729211" y="1923011"/>
              <a:chExt cx="789709" cy="445039"/>
            </a:xfrm>
          </p:grpSpPr>
          <p:sp>
            <p:nvSpPr>
              <p:cNvPr id="352" name="Rounded Rectangle 351"/>
              <p:cNvSpPr/>
              <p:nvPr/>
            </p:nvSpPr>
            <p:spPr>
              <a:xfrm>
                <a:off x="729211" y="1923011"/>
                <a:ext cx="789709" cy="445039"/>
              </a:xfrm>
              <a:prstGeom prst="round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53" name="TextBox 352"/>
              <p:cNvSpPr txBox="1"/>
              <p:nvPr/>
            </p:nvSpPr>
            <p:spPr>
              <a:xfrm>
                <a:off x="729211" y="1923011"/>
                <a:ext cx="789709"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Ways</a:t>
                </a:r>
                <a:r>
                  <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of </a:t>
                </a: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working</a:t>
                </a:r>
                <a:endPar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grpSp>
          <p:nvGrpSpPr>
            <p:cNvPr id="306" name="Group 305"/>
            <p:cNvGrpSpPr/>
            <p:nvPr/>
          </p:nvGrpSpPr>
          <p:grpSpPr>
            <a:xfrm>
              <a:off x="4863796" y="186915"/>
              <a:ext cx="1400309" cy="392548"/>
              <a:chOff x="6567284" y="1072343"/>
              <a:chExt cx="1372609" cy="340822"/>
            </a:xfrm>
          </p:grpSpPr>
          <p:sp>
            <p:nvSpPr>
              <p:cNvPr id="350" name="Rounded Rectangle 349"/>
              <p:cNvSpPr/>
              <p:nvPr/>
            </p:nvSpPr>
            <p:spPr>
              <a:xfrm>
                <a:off x="6567284" y="1072343"/>
                <a:ext cx="1289645" cy="340822"/>
              </a:xfrm>
              <a:prstGeom prst="roundRect">
                <a:avLst/>
              </a:prstGeom>
              <a:solidFill>
                <a:sysClr val="window" lastClr="FFFFFF">
                  <a:lumMod val="7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51" name="TextBox 350"/>
              <p:cNvSpPr txBox="1"/>
              <p:nvPr/>
            </p:nvSpPr>
            <p:spPr>
              <a:xfrm>
                <a:off x="6594024" y="1135084"/>
                <a:ext cx="1345869" cy="213776"/>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Communication</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(2)</a:t>
                </a:r>
              </a:p>
            </p:txBody>
          </p:sp>
        </p:grpSp>
        <p:grpSp>
          <p:nvGrpSpPr>
            <p:cNvPr id="307" name="Group 306"/>
            <p:cNvGrpSpPr/>
            <p:nvPr/>
          </p:nvGrpSpPr>
          <p:grpSpPr>
            <a:xfrm>
              <a:off x="4859886" y="1143085"/>
              <a:ext cx="1429996" cy="413133"/>
              <a:chOff x="6567285" y="1072343"/>
              <a:chExt cx="1196802" cy="340822"/>
            </a:xfrm>
          </p:grpSpPr>
          <p:sp>
            <p:nvSpPr>
              <p:cNvPr id="348" name="Rounded Rectangle 347"/>
              <p:cNvSpPr/>
              <p:nvPr/>
            </p:nvSpPr>
            <p:spPr>
              <a:xfrm>
                <a:off x="6567285" y="1072343"/>
                <a:ext cx="1196802" cy="340822"/>
              </a:xfrm>
              <a:prstGeom prst="roundRect">
                <a:avLst/>
              </a:prstGeom>
              <a:solidFill>
                <a:sysClr val="window" lastClr="FFFFFF">
                  <a:lumMod val="7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49" name="TextBox 348"/>
              <p:cNvSpPr txBox="1"/>
              <p:nvPr/>
            </p:nvSpPr>
            <p:spPr>
              <a:xfrm>
                <a:off x="6567285" y="1073728"/>
                <a:ext cx="1196802" cy="330078"/>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Collaboration and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teamwork</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(3)</a:t>
                </a:r>
              </a:p>
            </p:txBody>
          </p:sp>
        </p:grpSp>
        <p:grpSp>
          <p:nvGrpSpPr>
            <p:cNvPr id="308" name="Group 307"/>
            <p:cNvGrpSpPr/>
            <p:nvPr/>
          </p:nvGrpSpPr>
          <p:grpSpPr>
            <a:xfrm>
              <a:off x="6749245" y="210751"/>
              <a:ext cx="1515917" cy="377102"/>
              <a:chOff x="6567285" y="1072343"/>
              <a:chExt cx="1292390" cy="340822"/>
            </a:xfrm>
          </p:grpSpPr>
          <p:sp>
            <p:nvSpPr>
              <p:cNvPr id="346" name="Rounded Rectangle 345"/>
              <p:cNvSpPr/>
              <p:nvPr/>
            </p:nvSpPr>
            <p:spPr>
              <a:xfrm>
                <a:off x="6567285" y="1072343"/>
                <a:ext cx="1219140" cy="340822"/>
              </a:xfrm>
              <a:prstGeom prst="roundRect">
                <a:avLst/>
              </a:prstGeom>
              <a:solidFill>
                <a:sysClr val="window" lastClr="FFFFFF">
                  <a:lumMod val="7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47" name="TextBox 346"/>
              <p:cNvSpPr txBox="1"/>
              <p:nvPr/>
            </p:nvSpPr>
            <p:spPr>
              <a:xfrm>
                <a:off x="6589622" y="1135400"/>
                <a:ext cx="1270053" cy="222533"/>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Personal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attributes</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(6)</a:t>
                </a:r>
              </a:p>
            </p:txBody>
          </p:sp>
        </p:grpSp>
        <p:sp>
          <p:nvSpPr>
            <p:cNvPr id="309" name="TextBox 308"/>
            <p:cNvSpPr txBox="1"/>
            <p:nvPr/>
          </p:nvSpPr>
          <p:spPr>
            <a:xfrm>
              <a:off x="4853784" y="628281"/>
              <a:ext cx="1278721" cy="338554"/>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Language skills 1</a:t>
              </a:r>
            </a:p>
            <a:p>
              <a:pPr marL="0" marR="0" lvl="0" indent="0" defTabSz="914400" eaLnBrk="1" fontAlgn="auto" latinLnBrk="0" hangingPunct="1">
                <a:lnSpc>
                  <a:spcPct val="100000"/>
                </a:lnSpc>
                <a:spcBef>
                  <a:spcPts val="0"/>
                </a:spcBef>
                <a:spcAft>
                  <a:spcPts val="0"/>
                </a:spcAft>
                <a:buClrTx/>
                <a:buSzTx/>
                <a:buFontTx/>
                <a:buNone/>
                <a:tabLst/>
                <a:defRPr/>
              </a:pPr>
              <a:r>
                <a:rPr lang="en-US" sz="800" b="1" kern="0" dirty="0">
                  <a:solidFill>
                    <a:prstClr val="black"/>
                  </a:solidFill>
                  <a:latin typeface="Arial" panose="020B0604020202020204" pitchFamily="34" charset="0"/>
                  <a:cs typeface="Arial" panose="020B0604020202020204" pitchFamily="34" charset="0"/>
                </a:rPr>
                <a:t>S</a:t>
              </a: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peaking skills 1</a:t>
              </a:r>
              <a:endParaRPr kumimoji="0" lang="fi-FI"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sp>
          <p:nvSpPr>
            <p:cNvPr id="310" name="TextBox 309"/>
            <p:cNvSpPr txBox="1"/>
            <p:nvPr/>
          </p:nvSpPr>
          <p:spPr>
            <a:xfrm>
              <a:off x="4868518" y="1553750"/>
              <a:ext cx="1529312" cy="461665"/>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Get along with people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Social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Social skills 1</a:t>
              </a:r>
            </a:p>
          </p:txBody>
        </p:sp>
        <p:sp>
          <p:nvSpPr>
            <p:cNvPr id="311" name="TextBox 310"/>
            <p:cNvSpPr txBox="1"/>
            <p:nvPr/>
          </p:nvSpPr>
          <p:spPr>
            <a:xfrm>
              <a:off x="6749246" y="666509"/>
              <a:ext cx="1196802" cy="707886"/>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Accuracy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Calm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Cautious 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Courage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Patience 1</a:t>
              </a:r>
            </a:p>
          </p:txBody>
        </p:sp>
        <p:grpSp>
          <p:nvGrpSpPr>
            <p:cNvPr id="312" name="Group 311"/>
            <p:cNvGrpSpPr/>
            <p:nvPr/>
          </p:nvGrpSpPr>
          <p:grpSpPr>
            <a:xfrm>
              <a:off x="4863796" y="3557833"/>
              <a:ext cx="1400309" cy="464729"/>
              <a:chOff x="8022012" y="3900144"/>
              <a:chExt cx="1429996" cy="484124"/>
            </a:xfrm>
          </p:grpSpPr>
          <p:sp>
            <p:nvSpPr>
              <p:cNvPr id="344" name="Rounded Rectangle 343"/>
              <p:cNvSpPr/>
              <p:nvPr/>
            </p:nvSpPr>
            <p:spPr>
              <a:xfrm>
                <a:off x="8022012" y="3900144"/>
                <a:ext cx="1429996" cy="484124"/>
              </a:xfrm>
              <a:prstGeom prst="roundRect">
                <a:avLst/>
              </a:prstGeom>
              <a:solidFill>
                <a:sysClr val="window" lastClr="FFFFFF">
                  <a:lumMod val="8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45" name="TextBox 344"/>
              <p:cNvSpPr txBox="1"/>
              <p:nvPr/>
            </p:nvSpPr>
            <p:spPr>
              <a:xfrm>
                <a:off x="8022012" y="3918414"/>
                <a:ext cx="1429996" cy="416808"/>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Citizenship</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local</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and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global</a:t>
                </a:r>
                <a:endPar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grpSp>
          <p:nvGrpSpPr>
            <p:cNvPr id="313" name="Group 312"/>
            <p:cNvGrpSpPr/>
            <p:nvPr/>
          </p:nvGrpSpPr>
          <p:grpSpPr>
            <a:xfrm>
              <a:off x="6621389" y="3168468"/>
              <a:ext cx="1429996" cy="400840"/>
              <a:chOff x="8022012" y="3870302"/>
              <a:chExt cx="1429996" cy="513966"/>
            </a:xfrm>
          </p:grpSpPr>
          <p:sp>
            <p:nvSpPr>
              <p:cNvPr id="342" name="Rounded Rectangle 341"/>
              <p:cNvSpPr/>
              <p:nvPr/>
            </p:nvSpPr>
            <p:spPr>
              <a:xfrm>
                <a:off x="8022012" y="3900144"/>
                <a:ext cx="1429996" cy="484124"/>
              </a:xfrm>
              <a:prstGeom prst="roundRect">
                <a:avLst/>
              </a:prstGeom>
              <a:solidFill>
                <a:sysClr val="window" lastClr="FFFFFF">
                  <a:lumMod val="8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43" name="TextBox 342"/>
              <p:cNvSpPr txBox="1"/>
              <p:nvPr/>
            </p:nvSpPr>
            <p:spPr>
              <a:xfrm>
                <a:off x="8022012" y="3870302"/>
                <a:ext cx="1429996" cy="513030"/>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Personal and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social</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responsibility</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(9)</a:t>
                </a:r>
              </a:p>
            </p:txBody>
          </p:sp>
        </p:grpSp>
        <p:grpSp>
          <p:nvGrpSpPr>
            <p:cNvPr id="314" name="Group 313"/>
            <p:cNvGrpSpPr/>
            <p:nvPr/>
          </p:nvGrpSpPr>
          <p:grpSpPr>
            <a:xfrm>
              <a:off x="4863796" y="4342236"/>
              <a:ext cx="1276774" cy="440567"/>
              <a:chOff x="8022012" y="3900144"/>
              <a:chExt cx="1460576" cy="484124"/>
            </a:xfrm>
          </p:grpSpPr>
          <p:sp>
            <p:nvSpPr>
              <p:cNvPr id="340" name="Rounded Rectangle 339"/>
              <p:cNvSpPr/>
              <p:nvPr/>
            </p:nvSpPr>
            <p:spPr>
              <a:xfrm>
                <a:off x="8022012" y="3900144"/>
                <a:ext cx="1429996" cy="484124"/>
              </a:xfrm>
              <a:prstGeom prst="roundRect">
                <a:avLst/>
              </a:prstGeom>
              <a:solidFill>
                <a:sysClr val="window" lastClr="FFFFFF">
                  <a:lumMod val="8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41" name="TextBox 340"/>
              <p:cNvSpPr txBox="1"/>
              <p:nvPr/>
            </p:nvSpPr>
            <p:spPr>
              <a:xfrm>
                <a:off x="8052592" y="3999230"/>
                <a:ext cx="1429996" cy="270564"/>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Life and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career</a:t>
                </a:r>
                <a:endPar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sp>
          <p:nvSpPr>
            <p:cNvPr id="315" name="TextBox 314"/>
            <p:cNvSpPr txBox="1"/>
            <p:nvPr/>
          </p:nvSpPr>
          <p:spPr>
            <a:xfrm>
              <a:off x="6621388" y="3613541"/>
              <a:ext cx="1557855" cy="1077218"/>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First aid skills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Health care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Hygienic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Know what to do in dangerous situations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Reliability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Responsibility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Safety at work 3</a:t>
              </a:r>
              <a:endParaRPr kumimoji="0" lang="fi-FI" sz="2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nvGrpSpPr>
            <p:cNvPr id="316" name="Group 315"/>
            <p:cNvGrpSpPr/>
            <p:nvPr/>
          </p:nvGrpSpPr>
          <p:grpSpPr>
            <a:xfrm>
              <a:off x="973386" y="4595923"/>
              <a:ext cx="1090751" cy="400110"/>
              <a:chOff x="2527299" y="4866907"/>
              <a:chExt cx="1159176" cy="481567"/>
            </a:xfrm>
          </p:grpSpPr>
          <p:sp>
            <p:nvSpPr>
              <p:cNvPr id="338" name="Rounded Rectangle 337"/>
              <p:cNvSpPr/>
              <p:nvPr/>
            </p:nvSpPr>
            <p:spPr>
              <a:xfrm>
                <a:off x="2527299" y="4896197"/>
                <a:ext cx="1159176" cy="448887"/>
              </a:xfrm>
              <a:prstGeom prst="roundRect">
                <a:avLst/>
              </a:prstGeom>
              <a:solidFill>
                <a:srgbClr val="A5A5A5">
                  <a:lumMod val="60000"/>
                  <a:lumOff val="40000"/>
                </a:srgb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39" name="TextBox 338"/>
              <p:cNvSpPr txBox="1"/>
              <p:nvPr/>
            </p:nvSpPr>
            <p:spPr>
              <a:xfrm>
                <a:off x="2579569" y="4866907"/>
                <a:ext cx="1106906" cy="481567"/>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Creativity</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and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innovation</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(1)</a:t>
                </a:r>
              </a:p>
            </p:txBody>
          </p:sp>
        </p:grpSp>
        <p:grpSp>
          <p:nvGrpSpPr>
            <p:cNvPr id="317" name="Group 316"/>
            <p:cNvGrpSpPr/>
            <p:nvPr/>
          </p:nvGrpSpPr>
          <p:grpSpPr>
            <a:xfrm>
              <a:off x="2866523" y="3823568"/>
              <a:ext cx="1159176" cy="378581"/>
              <a:chOff x="2527299" y="4896197"/>
              <a:chExt cx="1159176" cy="448887"/>
            </a:xfrm>
          </p:grpSpPr>
          <p:sp>
            <p:nvSpPr>
              <p:cNvPr id="336" name="Rounded Rectangle 335"/>
              <p:cNvSpPr/>
              <p:nvPr/>
            </p:nvSpPr>
            <p:spPr>
              <a:xfrm>
                <a:off x="2527299" y="4896197"/>
                <a:ext cx="1159176" cy="448887"/>
              </a:xfrm>
              <a:prstGeom prst="roundRect">
                <a:avLst/>
              </a:prstGeom>
              <a:solidFill>
                <a:srgbClr val="A5A5A5">
                  <a:lumMod val="60000"/>
                  <a:lumOff val="40000"/>
                </a:srgb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37" name="TextBox 336"/>
              <p:cNvSpPr txBox="1"/>
              <p:nvPr/>
            </p:nvSpPr>
            <p:spPr>
              <a:xfrm>
                <a:off x="2579570" y="4971341"/>
                <a:ext cx="1106905" cy="291947"/>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Mindset</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(7)</a:t>
                </a:r>
              </a:p>
            </p:txBody>
          </p:sp>
        </p:grpSp>
        <p:grpSp>
          <p:nvGrpSpPr>
            <p:cNvPr id="318" name="Group 317"/>
            <p:cNvGrpSpPr/>
            <p:nvPr/>
          </p:nvGrpSpPr>
          <p:grpSpPr>
            <a:xfrm>
              <a:off x="978212" y="3025476"/>
              <a:ext cx="1489629" cy="370792"/>
              <a:chOff x="2527299" y="4896197"/>
              <a:chExt cx="1564310" cy="450288"/>
            </a:xfrm>
          </p:grpSpPr>
          <p:sp>
            <p:nvSpPr>
              <p:cNvPr id="334" name="Rounded Rectangle 333"/>
              <p:cNvSpPr/>
              <p:nvPr/>
            </p:nvSpPr>
            <p:spPr>
              <a:xfrm>
                <a:off x="2527299" y="4896197"/>
                <a:ext cx="1437875" cy="450288"/>
              </a:xfrm>
              <a:prstGeom prst="roundRect">
                <a:avLst/>
              </a:prstGeom>
              <a:solidFill>
                <a:srgbClr val="A5A5A5">
                  <a:lumMod val="60000"/>
                  <a:lumOff val="40000"/>
                </a:srgb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35" name="TextBox 334"/>
              <p:cNvSpPr txBox="1"/>
              <p:nvPr/>
            </p:nvSpPr>
            <p:spPr>
              <a:xfrm>
                <a:off x="2579569" y="4964142"/>
                <a:ext cx="1512040" cy="299010"/>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Problem</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solving</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(6)</a:t>
                </a:r>
              </a:p>
            </p:txBody>
          </p:sp>
        </p:grpSp>
        <p:sp>
          <p:nvSpPr>
            <p:cNvPr id="319" name="TextBox 318"/>
            <p:cNvSpPr txBox="1"/>
            <p:nvPr/>
          </p:nvSpPr>
          <p:spPr>
            <a:xfrm>
              <a:off x="970889" y="3420604"/>
              <a:ext cx="1278721" cy="872996"/>
            </a:xfrm>
            <a:prstGeom prst="rect">
              <a:avLst/>
            </a:prstGeom>
            <a:noFill/>
            <a:ln>
              <a:noFill/>
            </a:ln>
          </p:spPr>
          <p:txBody>
            <a:bodyPr wrap="square" rtlCol="0">
              <a:spAutoFit/>
            </a:bodyPr>
            <a:lstStyle/>
            <a:p>
              <a:pPr marL="0" marR="0" lvl="0" indent="0" defTabSz="914400" eaLnBrk="1" fontAlgn="auto" latinLnBrk="0" hangingPunct="1">
                <a:lnSpc>
                  <a:spcPct val="107000"/>
                </a:lnSpc>
                <a:spcBef>
                  <a:spcPts val="0"/>
                </a:spcBef>
                <a:spcAft>
                  <a:spcPts val="0"/>
                </a:spcAft>
                <a:buClrTx/>
                <a:buSzTx/>
                <a:buFontTx/>
                <a:buNone/>
                <a:tabLst/>
                <a:defRPr/>
              </a:pPr>
              <a:r>
                <a:rPr kumimoji="0" lang="en-GB"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Applying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defTabSz="914400" eaLnBrk="1" fontAlgn="auto" latinLnBrk="0" hangingPunct="1">
                <a:lnSpc>
                  <a:spcPct val="107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Reasoning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defTabSz="914400" eaLnBrk="1" fontAlgn="auto" latinLnBrk="0" hangingPunct="1">
                <a:lnSpc>
                  <a:spcPct val="107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Thinking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defTabSz="914400" eaLnBrk="1" fontAlgn="auto" latinLnBrk="0" hangingPunct="1">
                <a:lnSpc>
                  <a:spcPct val="107000"/>
                </a:lnSpc>
                <a:spcBef>
                  <a:spcPts val="0"/>
                </a:spcBef>
                <a:spcAft>
                  <a:spcPts val="0"/>
                </a:spcAft>
                <a:buClrTx/>
                <a:buSzTx/>
                <a:buFontTx/>
                <a:buNone/>
                <a:tabLst/>
                <a:defRPr/>
              </a:pPr>
              <a:r>
                <a:rPr kumimoji="0" lang="en-GB"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Observation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defTabSz="914400" eaLnBrk="1" fontAlgn="auto" latinLnBrk="0" hangingPunct="1">
                <a:lnSpc>
                  <a:spcPct val="107000"/>
                </a:lnSpc>
                <a:spcBef>
                  <a:spcPts val="0"/>
                </a:spcBef>
                <a:spcAft>
                  <a:spcPts val="0"/>
                </a:spcAft>
                <a:buClrTx/>
                <a:buSzTx/>
                <a:buFontTx/>
                <a:buNone/>
                <a:tabLst/>
                <a:defRPr/>
              </a:pPr>
              <a:r>
                <a:rPr kumimoji="0" lang="en-GB"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Reading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defTabSz="914400" eaLnBrk="1" fontAlgn="auto" latinLnBrk="0" hangingPunct="1">
                <a:lnSpc>
                  <a:spcPct val="107000"/>
                </a:lnSpc>
                <a:spcBef>
                  <a:spcPts val="0"/>
                </a:spcBef>
                <a:spcAft>
                  <a:spcPts val="0"/>
                </a:spcAft>
                <a:buClrTx/>
                <a:buSzTx/>
                <a:buFontTx/>
                <a:buNone/>
                <a:tabLst/>
                <a:defRPr/>
              </a:pPr>
              <a:r>
                <a:rPr kumimoji="0" lang="en-GB"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Separation skills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320" name="TextBox 319"/>
            <p:cNvSpPr txBox="1"/>
            <p:nvPr/>
          </p:nvSpPr>
          <p:spPr>
            <a:xfrm>
              <a:off x="2866523" y="4231405"/>
              <a:ext cx="1516458" cy="872996"/>
            </a:xfrm>
            <a:prstGeom prst="rect">
              <a:avLst/>
            </a:prstGeom>
            <a:noFill/>
            <a:ln>
              <a:noFill/>
            </a:ln>
          </p:spPr>
          <p:txBody>
            <a:bodyPr wrap="square" rtlCol="0">
              <a:spAutoFit/>
            </a:bodyPr>
            <a:lstStyle/>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Concentration 2</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Clever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Good memory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Likes own profession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Precise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Flexible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321" name="TextBox 320"/>
            <p:cNvSpPr txBox="1"/>
            <p:nvPr/>
          </p:nvSpPr>
          <p:spPr>
            <a:xfrm>
              <a:off x="970889" y="5018999"/>
              <a:ext cx="1278721" cy="215444"/>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Imagination 1</a:t>
              </a:r>
              <a:endParaRPr kumimoji="0" lang="fi-FI"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nvGrpSpPr>
            <p:cNvPr id="322" name="Group 321"/>
            <p:cNvGrpSpPr/>
            <p:nvPr/>
          </p:nvGrpSpPr>
          <p:grpSpPr>
            <a:xfrm>
              <a:off x="920984" y="139597"/>
              <a:ext cx="1314722" cy="425290"/>
              <a:chOff x="4644735" y="1129895"/>
              <a:chExt cx="1330236" cy="469845"/>
            </a:xfrm>
          </p:grpSpPr>
          <p:sp>
            <p:nvSpPr>
              <p:cNvPr id="332" name="Rounded Rectangle 331"/>
              <p:cNvSpPr/>
              <p:nvPr/>
            </p:nvSpPr>
            <p:spPr>
              <a:xfrm>
                <a:off x="4644735" y="1150853"/>
                <a:ext cx="1140048" cy="448887"/>
              </a:xfrm>
              <a:prstGeom prst="roundRect">
                <a:avLst/>
              </a:prstGeom>
              <a:solidFill>
                <a:sysClr val="window" lastClr="FFFFFF">
                  <a:lumMod val="6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33" name="TextBox 332"/>
              <p:cNvSpPr txBox="1"/>
              <p:nvPr/>
            </p:nvSpPr>
            <p:spPr>
              <a:xfrm>
                <a:off x="4716379" y="1129895"/>
                <a:ext cx="1258592" cy="442028"/>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Sector-specific</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knowledge</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(21)</a:t>
                </a:r>
              </a:p>
            </p:txBody>
          </p:sp>
        </p:grpSp>
        <p:grpSp>
          <p:nvGrpSpPr>
            <p:cNvPr id="323" name="Group 322"/>
            <p:cNvGrpSpPr/>
            <p:nvPr/>
          </p:nvGrpSpPr>
          <p:grpSpPr>
            <a:xfrm>
              <a:off x="2866523" y="1305303"/>
              <a:ext cx="1159176" cy="423122"/>
              <a:chOff x="4644735" y="1001936"/>
              <a:chExt cx="1301036" cy="455436"/>
            </a:xfrm>
          </p:grpSpPr>
          <p:sp>
            <p:nvSpPr>
              <p:cNvPr id="330" name="Rounded Rectangle 329"/>
              <p:cNvSpPr/>
              <p:nvPr/>
            </p:nvSpPr>
            <p:spPr>
              <a:xfrm>
                <a:off x="4644735" y="1008485"/>
                <a:ext cx="1301036" cy="448887"/>
              </a:xfrm>
              <a:prstGeom prst="roundRect">
                <a:avLst/>
              </a:prstGeom>
              <a:solidFill>
                <a:sysClr val="window" lastClr="FFFFFF">
                  <a:lumMod val="6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31" name="TextBox 330"/>
              <p:cNvSpPr txBox="1"/>
              <p:nvPr/>
            </p:nvSpPr>
            <p:spPr>
              <a:xfrm>
                <a:off x="4716378" y="1001936"/>
                <a:ext cx="1229393" cy="430666"/>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Technology and ICT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literacy</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(1)</a:t>
                </a:r>
              </a:p>
            </p:txBody>
          </p:sp>
        </p:grpSp>
        <p:grpSp>
          <p:nvGrpSpPr>
            <p:cNvPr id="324" name="Group 323"/>
            <p:cNvGrpSpPr/>
            <p:nvPr/>
          </p:nvGrpSpPr>
          <p:grpSpPr>
            <a:xfrm>
              <a:off x="2866523" y="155975"/>
              <a:ext cx="1159176" cy="427740"/>
              <a:chOff x="4644735" y="1132273"/>
              <a:chExt cx="1140048" cy="467467"/>
            </a:xfrm>
          </p:grpSpPr>
          <p:sp>
            <p:nvSpPr>
              <p:cNvPr id="328" name="Rounded Rectangle 327"/>
              <p:cNvSpPr/>
              <p:nvPr/>
            </p:nvSpPr>
            <p:spPr>
              <a:xfrm>
                <a:off x="4644735" y="1150853"/>
                <a:ext cx="1140048" cy="448887"/>
              </a:xfrm>
              <a:prstGeom prst="roundRect">
                <a:avLst/>
              </a:prstGeom>
              <a:solidFill>
                <a:sysClr val="window" lastClr="FFFFFF">
                  <a:lumMod val="6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329" name="TextBox 328"/>
              <p:cNvSpPr txBox="1"/>
              <p:nvPr/>
            </p:nvSpPr>
            <p:spPr>
              <a:xfrm>
                <a:off x="4716379" y="1132273"/>
                <a:ext cx="1068404" cy="437271"/>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Sector-specific</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skills</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(4)</a:t>
                </a:r>
              </a:p>
            </p:txBody>
          </p:sp>
        </p:grpSp>
        <p:sp>
          <p:nvSpPr>
            <p:cNvPr id="325" name="TextBox 324"/>
            <p:cNvSpPr txBox="1"/>
            <p:nvPr/>
          </p:nvSpPr>
          <p:spPr>
            <a:xfrm>
              <a:off x="2870697" y="585209"/>
              <a:ext cx="1724780" cy="609590"/>
            </a:xfrm>
            <a:prstGeom prst="rect">
              <a:avLst/>
            </a:prstGeom>
            <a:noFill/>
            <a:ln>
              <a:noFill/>
            </a:ln>
          </p:spPr>
          <p:txBody>
            <a:bodyPr wrap="square" rtlCol="0">
              <a:spAutoFit/>
            </a:bodyPr>
            <a:lstStyle/>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How to mix </a:t>
              </a:r>
              <a:b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b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substances 2</a:t>
              </a:r>
              <a:endParaRPr kumimoji="0" lang="fi-FI"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Research skills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Numeracy 1</a:t>
              </a:r>
              <a:endParaRPr kumimoji="0" lang="fi-FI"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326" name="TextBox 325"/>
            <p:cNvSpPr txBox="1"/>
            <p:nvPr/>
          </p:nvSpPr>
          <p:spPr>
            <a:xfrm>
              <a:off x="2866523" y="1780620"/>
              <a:ext cx="1373017" cy="338554"/>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Know how to operate machines 1</a:t>
              </a:r>
              <a:endParaRPr kumimoji="0" lang="fi-FI"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sp>
          <p:nvSpPr>
            <p:cNvPr id="327" name="TextBox 326"/>
            <p:cNvSpPr txBox="1"/>
            <p:nvPr/>
          </p:nvSpPr>
          <p:spPr>
            <a:xfrm>
              <a:off x="851598" y="587853"/>
              <a:ext cx="1754690" cy="1815882"/>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Biology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Chemistry 3</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Geography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Have to be a learned professor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Health Education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Home Economics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Know-how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Knowledge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Knowledge and properties of matter 5</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Mathematics 3</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Medication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Physics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Science 1</a:t>
              </a:r>
              <a:endParaRPr kumimoji="0" lang="fi-FI"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462496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pPr>
              <a:defRPr/>
            </a:pPr>
            <a:fld id="{9AC9C5E4-DD34-409E-9E11-89682544FB1A}" type="slidenum">
              <a:rPr lang="fi-FI" smtClean="0"/>
              <a:pPr>
                <a:defRPr/>
              </a:pPr>
              <a:t>7</a:t>
            </a:fld>
            <a:endParaRPr lang="fi-FI" dirty="0"/>
          </a:p>
        </p:txBody>
      </p:sp>
      <p:grpSp>
        <p:nvGrpSpPr>
          <p:cNvPr id="3" name="Group 2"/>
          <p:cNvGrpSpPr/>
          <p:nvPr/>
        </p:nvGrpSpPr>
        <p:grpSpPr>
          <a:xfrm>
            <a:off x="436627" y="30600"/>
            <a:ext cx="8264525" cy="5184000"/>
            <a:chOff x="436627" y="30600"/>
            <a:chExt cx="8264525" cy="5184000"/>
          </a:xfrm>
        </p:grpSpPr>
        <p:graphicFrame>
          <p:nvGraphicFramePr>
            <p:cNvPr id="121" name="Diagram 120"/>
            <p:cNvGraphicFramePr/>
            <p:nvPr>
              <p:extLst>
                <p:ext uri="{D42A27DB-BD31-4B8C-83A1-F6EECF244321}">
                  <p14:modId xmlns:p14="http://schemas.microsoft.com/office/powerpoint/2010/main" val="938745805"/>
                </p:ext>
              </p:extLst>
            </p:nvPr>
          </p:nvGraphicFramePr>
          <p:xfrm>
            <a:off x="436627" y="30600"/>
            <a:ext cx="8264525" cy="518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22" name="Group 121"/>
            <p:cNvGrpSpPr/>
            <p:nvPr/>
          </p:nvGrpSpPr>
          <p:grpSpPr>
            <a:xfrm>
              <a:off x="3224588" y="2724851"/>
              <a:ext cx="789709" cy="445039"/>
              <a:chOff x="729211" y="1923011"/>
              <a:chExt cx="789709" cy="445039"/>
            </a:xfrm>
          </p:grpSpPr>
          <p:sp>
            <p:nvSpPr>
              <p:cNvPr id="177" name="Rounded Rectangle 176"/>
              <p:cNvSpPr/>
              <p:nvPr/>
            </p:nvSpPr>
            <p:spPr>
              <a:xfrm>
                <a:off x="729211" y="1923011"/>
                <a:ext cx="789709" cy="445039"/>
              </a:xfrm>
              <a:prstGeom prst="round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8" name="TextBox 177"/>
              <p:cNvSpPr txBox="1"/>
              <p:nvPr/>
            </p:nvSpPr>
            <p:spPr>
              <a:xfrm>
                <a:off x="729211" y="1923011"/>
                <a:ext cx="789709"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Ways</a:t>
                </a:r>
                <a:r>
                  <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of </a:t>
                </a: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Thinking</a:t>
                </a:r>
                <a:endPar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grpSp>
          <p:nvGrpSpPr>
            <p:cNvPr id="123" name="Group 122"/>
            <p:cNvGrpSpPr/>
            <p:nvPr/>
          </p:nvGrpSpPr>
          <p:grpSpPr>
            <a:xfrm>
              <a:off x="5135055" y="2724850"/>
              <a:ext cx="872374" cy="445039"/>
              <a:chOff x="729211" y="1923011"/>
              <a:chExt cx="872374" cy="445039"/>
            </a:xfrm>
          </p:grpSpPr>
          <p:sp>
            <p:nvSpPr>
              <p:cNvPr id="175" name="Rounded Rectangle 174"/>
              <p:cNvSpPr/>
              <p:nvPr/>
            </p:nvSpPr>
            <p:spPr>
              <a:xfrm>
                <a:off x="729211" y="1923011"/>
                <a:ext cx="789709" cy="445039"/>
              </a:xfrm>
              <a:prstGeom prst="round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6" name="TextBox 175"/>
              <p:cNvSpPr txBox="1"/>
              <p:nvPr/>
            </p:nvSpPr>
            <p:spPr>
              <a:xfrm>
                <a:off x="729211" y="1923011"/>
                <a:ext cx="872374"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Living</a:t>
                </a:r>
                <a:r>
                  <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in </a:t>
                </a: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the</a:t>
                </a:r>
                <a:r>
                  <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world</a:t>
                </a:r>
                <a:endPar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grpSp>
          <p:nvGrpSpPr>
            <p:cNvPr id="124" name="Group 123"/>
            <p:cNvGrpSpPr/>
            <p:nvPr/>
          </p:nvGrpSpPr>
          <p:grpSpPr>
            <a:xfrm>
              <a:off x="3224588" y="2130306"/>
              <a:ext cx="789709" cy="445039"/>
              <a:chOff x="729211" y="1923011"/>
              <a:chExt cx="789709" cy="445039"/>
            </a:xfrm>
          </p:grpSpPr>
          <p:sp>
            <p:nvSpPr>
              <p:cNvPr id="173" name="Rounded Rectangle 172"/>
              <p:cNvSpPr/>
              <p:nvPr/>
            </p:nvSpPr>
            <p:spPr>
              <a:xfrm>
                <a:off x="729211" y="1923011"/>
                <a:ext cx="789709" cy="445039"/>
              </a:xfrm>
              <a:prstGeom prst="round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4" name="TextBox 173"/>
              <p:cNvSpPr txBox="1"/>
              <p:nvPr/>
            </p:nvSpPr>
            <p:spPr>
              <a:xfrm>
                <a:off x="729211" y="1923011"/>
                <a:ext cx="789709"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Tools for </a:t>
                </a: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working</a:t>
                </a:r>
                <a:endPar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grpSp>
          <p:nvGrpSpPr>
            <p:cNvPr id="125" name="Group 124"/>
            <p:cNvGrpSpPr/>
            <p:nvPr/>
          </p:nvGrpSpPr>
          <p:grpSpPr>
            <a:xfrm>
              <a:off x="5135055" y="2130306"/>
              <a:ext cx="789709" cy="445039"/>
              <a:chOff x="729211" y="1923011"/>
              <a:chExt cx="789709" cy="445039"/>
            </a:xfrm>
          </p:grpSpPr>
          <p:sp>
            <p:nvSpPr>
              <p:cNvPr id="171" name="Rounded Rectangle 170"/>
              <p:cNvSpPr/>
              <p:nvPr/>
            </p:nvSpPr>
            <p:spPr>
              <a:xfrm>
                <a:off x="729211" y="1923011"/>
                <a:ext cx="789709" cy="445039"/>
              </a:xfrm>
              <a:prstGeom prst="roundRect">
                <a:avLst/>
              </a:prstGeom>
              <a:solidFill>
                <a:sysClr val="window" lastClr="FFFFFF">
                  <a:lumMod val="95000"/>
                </a:sys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2" name="TextBox 171"/>
              <p:cNvSpPr txBox="1"/>
              <p:nvPr/>
            </p:nvSpPr>
            <p:spPr>
              <a:xfrm>
                <a:off x="729211" y="1923011"/>
                <a:ext cx="789709"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Ways</a:t>
                </a:r>
                <a:r>
                  <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of </a:t>
                </a:r>
                <a:r>
                  <a:rPr kumimoji="0" lang="fi-FI" sz="11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working</a:t>
                </a:r>
                <a:endParaRPr kumimoji="0" lang="fi-FI" sz="11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grpSp>
        <p:grpSp>
          <p:nvGrpSpPr>
            <p:cNvPr id="126" name="Group 125"/>
            <p:cNvGrpSpPr/>
            <p:nvPr/>
          </p:nvGrpSpPr>
          <p:grpSpPr>
            <a:xfrm>
              <a:off x="4904887" y="149216"/>
              <a:ext cx="1359353" cy="392548"/>
              <a:chOff x="6567284" y="1072343"/>
              <a:chExt cx="1332463" cy="340822"/>
            </a:xfrm>
          </p:grpSpPr>
          <p:sp>
            <p:nvSpPr>
              <p:cNvPr id="169" name="Rounded Rectangle 168"/>
              <p:cNvSpPr/>
              <p:nvPr/>
            </p:nvSpPr>
            <p:spPr>
              <a:xfrm>
                <a:off x="6567284" y="1072343"/>
                <a:ext cx="1245263" cy="340822"/>
              </a:xfrm>
              <a:prstGeom prst="roundRect">
                <a:avLst/>
              </a:prstGeom>
              <a:solidFill>
                <a:sysClr val="window" lastClr="FFFFFF">
                  <a:lumMod val="7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0" name="TextBox 169"/>
              <p:cNvSpPr txBox="1"/>
              <p:nvPr/>
            </p:nvSpPr>
            <p:spPr>
              <a:xfrm>
                <a:off x="6594023" y="1135084"/>
                <a:ext cx="1305724" cy="213776"/>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Communication</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(5)</a:t>
                </a:r>
              </a:p>
            </p:txBody>
          </p:sp>
        </p:grpSp>
        <p:grpSp>
          <p:nvGrpSpPr>
            <p:cNvPr id="127" name="Group 126"/>
            <p:cNvGrpSpPr/>
            <p:nvPr/>
          </p:nvGrpSpPr>
          <p:grpSpPr>
            <a:xfrm>
              <a:off x="4900977" y="1288803"/>
              <a:ext cx="1429996" cy="413133"/>
              <a:chOff x="6567285" y="1072343"/>
              <a:chExt cx="1196802" cy="340822"/>
            </a:xfrm>
          </p:grpSpPr>
          <p:sp>
            <p:nvSpPr>
              <p:cNvPr id="167" name="Rounded Rectangle 166"/>
              <p:cNvSpPr/>
              <p:nvPr/>
            </p:nvSpPr>
            <p:spPr>
              <a:xfrm>
                <a:off x="6567285" y="1072343"/>
                <a:ext cx="1196802" cy="340822"/>
              </a:xfrm>
              <a:prstGeom prst="roundRect">
                <a:avLst/>
              </a:prstGeom>
              <a:solidFill>
                <a:sysClr val="window" lastClr="FFFFFF">
                  <a:lumMod val="7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68" name="TextBox 167"/>
              <p:cNvSpPr txBox="1"/>
              <p:nvPr/>
            </p:nvSpPr>
            <p:spPr>
              <a:xfrm>
                <a:off x="6567285" y="1073728"/>
                <a:ext cx="1196802" cy="330078"/>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Collaboration and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teamwork</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(1)</a:t>
                </a:r>
              </a:p>
            </p:txBody>
          </p:sp>
        </p:grpSp>
        <p:grpSp>
          <p:nvGrpSpPr>
            <p:cNvPr id="128" name="Group 127"/>
            <p:cNvGrpSpPr/>
            <p:nvPr/>
          </p:nvGrpSpPr>
          <p:grpSpPr>
            <a:xfrm>
              <a:off x="6745059" y="172928"/>
              <a:ext cx="1612095" cy="377102"/>
              <a:chOff x="6567285" y="1072343"/>
              <a:chExt cx="1374386" cy="340822"/>
            </a:xfrm>
          </p:grpSpPr>
          <p:sp>
            <p:nvSpPr>
              <p:cNvPr id="165" name="Rounded Rectangle 164"/>
              <p:cNvSpPr/>
              <p:nvPr/>
            </p:nvSpPr>
            <p:spPr>
              <a:xfrm>
                <a:off x="6567285" y="1072343"/>
                <a:ext cx="1257742" cy="340822"/>
              </a:xfrm>
              <a:prstGeom prst="roundRect">
                <a:avLst/>
              </a:prstGeom>
              <a:solidFill>
                <a:sysClr val="window" lastClr="FFFFFF">
                  <a:lumMod val="7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66" name="TextBox 165"/>
              <p:cNvSpPr txBox="1"/>
              <p:nvPr/>
            </p:nvSpPr>
            <p:spPr>
              <a:xfrm>
                <a:off x="6567285" y="1131487"/>
                <a:ext cx="1374386" cy="222533"/>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Personal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attributes</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(15)</a:t>
                </a:r>
              </a:p>
            </p:txBody>
          </p:sp>
        </p:grpSp>
        <p:sp>
          <p:nvSpPr>
            <p:cNvPr id="129" name="TextBox 128"/>
            <p:cNvSpPr txBox="1"/>
            <p:nvPr/>
          </p:nvSpPr>
          <p:spPr>
            <a:xfrm>
              <a:off x="4904889" y="628810"/>
              <a:ext cx="1278721" cy="461665"/>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Language skills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Speaking skills 3</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Writing skills 1</a:t>
              </a:r>
            </a:p>
          </p:txBody>
        </p:sp>
        <p:sp>
          <p:nvSpPr>
            <p:cNvPr id="130" name="TextBox 129"/>
            <p:cNvSpPr txBox="1"/>
            <p:nvPr/>
          </p:nvSpPr>
          <p:spPr>
            <a:xfrm>
              <a:off x="4900977" y="1735117"/>
              <a:ext cx="1529312" cy="215444"/>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Instructing skills 1</a:t>
              </a:r>
              <a:endPar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sp>
          <p:nvSpPr>
            <p:cNvPr id="131" name="TextBox 130"/>
            <p:cNvSpPr txBox="1"/>
            <p:nvPr/>
          </p:nvSpPr>
          <p:spPr>
            <a:xfrm>
              <a:off x="6745058" y="596321"/>
              <a:ext cx="1347417" cy="1446550"/>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Accuracy 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Calm 3</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Courage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Discipline 1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Good eyesight 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Good hearing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Good nerves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Intuitive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Not afraid of heights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Patience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Stress tolerance 1</a:t>
              </a:r>
            </a:p>
          </p:txBody>
        </p:sp>
        <p:grpSp>
          <p:nvGrpSpPr>
            <p:cNvPr id="132" name="Group 131"/>
            <p:cNvGrpSpPr/>
            <p:nvPr/>
          </p:nvGrpSpPr>
          <p:grpSpPr>
            <a:xfrm>
              <a:off x="4912561" y="3513085"/>
              <a:ext cx="1400309" cy="464729"/>
              <a:chOff x="8022012" y="3900144"/>
              <a:chExt cx="1429996" cy="484124"/>
            </a:xfrm>
          </p:grpSpPr>
          <p:sp>
            <p:nvSpPr>
              <p:cNvPr id="163" name="Rounded Rectangle 162"/>
              <p:cNvSpPr/>
              <p:nvPr/>
            </p:nvSpPr>
            <p:spPr>
              <a:xfrm>
                <a:off x="8022012" y="3900144"/>
                <a:ext cx="1429996" cy="484124"/>
              </a:xfrm>
              <a:prstGeom prst="roundRect">
                <a:avLst/>
              </a:prstGeom>
              <a:solidFill>
                <a:sysClr val="window" lastClr="FFFFFF">
                  <a:lumMod val="8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64" name="TextBox 163"/>
              <p:cNvSpPr txBox="1"/>
              <p:nvPr/>
            </p:nvSpPr>
            <p:spPr>
              <a:xfrm>
                <a:off x="8022012" y="3918414"/>
                <a:ext cx="1429996" cy="416808"/>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Citizenship</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local</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and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global</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(0)</a:t>
                </a:r>
              </a:p>
            </p:txBody>
          </p:sp>
        </p:grpSp>
        <p:grpSp>
          <p:nvGrpSpPr>
            <p:cNvPr id="133" name="Group 132"/>
            <p:cNvGrpSpPr/>
            <p:nvPr/>
          </p:nvGrpSpPr>
          <p:grpSpPr>
            <a:xfrm>
              <a:off x="6662480" y="3130769"/>
              <a:ext cx="1429996" cy="400840"/>
              <a:chOff x="8022012" y="3870302"/>
              <a:chExt cx="1429996" cy="513966"/>
            </a:xfrm>
          </p:grpSpPr>
          <p:sp>
            <p:nvSpPr>
              <p:cNvPr id="161" name="Rounded Rectangle 160"/>
              <p:cNvSpPr/>
              <p:nvPr/>
            </p:nvSpPr>
            <p:spPr>
              <a:xfrm>
                <a:off x="8022012" y="3900144"/>
                <a:ext cx="1429996" cy="484124"/>
              </a:xfrm>
              <a:prstGeom prst="roundRect">
                <a:avLst/>
              </a:prstGeom>
              <a:solidFill>
                <a:sysClr val="window" lastClr="FFFFFF">
                  <a:lumMod val="8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62" name="TextBox 161"/>
              <p:cNvSpPr txBox="1"/>
              <p:nvPr/>
            </p:nvSpPr>
            <p:spPr>
              <a:xfrm>
                <a:off x="8022012" y="3870302"/>
                <a:ext cx="1429996" cy="513030"/>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Personal and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social</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responsibility</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(3)</a:t>
                </a:r>
              </a:p>
            </p:txBody>
          </p:sp>
        </p:grpSp>
        <p:grpSp>
          <p:nvGrpSpPr>
            <p:cNvPr id="134" name="Group 133"/>
            <p:cNvGrpSpPr/>
            <p:nvPr/>
          </p:nvGrpSpPr>
          <p:grpSpPr>
            <a:xfrm>
              <a:off x="4912561" y="4199658"/>
              <a:ext cx="1276774" cy="440567"/>
              <a:chOff x="8022012" y="3900144"/>
              <a:chExt cx="1460576" cy="484124"/>
            </a:xfrm>
          </p:grpSpPr>
          <p:sp>
            <p:nvSpPr>
              <p:cNvPr id="159" name="Rounded Rectangle 158"/>
              <p:cNvSpPr/>
              <p:nvPr/>
            </p:nvSpPr>
            <p:spPr>
              <a:xfrm>
                <a:off x="8022012" y="3900144"/>
                <a:ext cx="1429996" cy="484124"/>
              </a:xfrm>
              <a:prstGeom prst="roundRect">
                <a:avLst/>
              </a:prstGeom>
              <a:solidFill>
                <a:sysClr val="window" lastClr="FFFFFF">
                  <a:lumMod val="8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60" name="TextBox 159"/>
              <p:cNvSpPr txBox="1"/>
              <p:nvPr/>
            </p:nvSpPr>
            <p:spPr>
              <a:xfrm>
                <a:off x="8052592" y="3999230"/>
                <a:ext cx="1429996" cy="270564"/>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Life and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career</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(0)</a:t>
                </a:r>
              </a:p>
            </p:txBody>
          </p:sp>
        </p:grpSp>
        <p:sp>
          <p:nvSpPr>
            <p:cNvPr id="135" name="TextBox 134"/>
            <p:cNvSpPr txBox="1"/>
            <p:nvPr/>
          </p:nvSpPr>
          <p:spPr>
            <a:xfrm>
              <a:off x="6662480" y="3575842"/>
              <a:ext cx="1872572" cy="461665"/>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Honor air traffic laws and air traffic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Prevent air crashes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Responsibility 1</a:t>
              </a:r>
            </a:p>
          </p:txBody>
        </p:sp>
        <p:grpSp>
          <p:nvGrpSpPr>
            <p:cNvPr id="136" name="Group 135"/>
            <p:cNvGrpSpPr/>
            <p:nvPr/>
          </p:nvGrpSpPr>
          <p:grpSpPr>
            <a:xfrm>
              <a:off x="1014477" y="4558224"/>
              <a:ext cx="1090751" cy="400110"/>
              <a:chOff x="2527299" y="4866907"/>
              <a:chExt cx="1159176" cy="481567"/>
            </a:xfrm>
          </p:grpSpPr>
          <p:sp>
            <p:nvSpPr>
              <p:cNvPr id="157" name="Rounded Rectangle 156"/>
              <p:cNvSpPr/>
              <p:nvPr/>
            </p:nvSpPr>
            <p:spPr>
              <a:xfrm>
                <a:off x="2527299" y="4896197"/>
                <a:ext cx="1159176" cy="448887"/>
              </a:xfrm>
              <a:prstGeom prst="roundRect">
                <a:avLst/>
              </a:prstGeom>
              <a:solidFill>
                <a:srgbClr val="A5A5A5">
                  <a:lumMod val="60000"/>
                  <a:lumOff val="40000"/>
                </a:srgb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58" name="TextBox 157"/>
              <p:cNvSpPr txBox="1"/>
              <p:nvPr/>
            </p:nvSpPr>
            <p:spPr>
              <a:xfrm>
                <a:off x="2579569" y="4866907"/>
                <a:ext cx="1106906" cy="481567"/>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Creativity</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and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innovation</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(0)</a:t>
                </a:r>
              </a:p>
            </p:txBody>
          </p:sp>
        </p:grpSp>
        <p:grpSp>
          <p:nvGrpSpPr>
            <p:cNvPr id="137" name="Group 136"/>
            <p:cNvGrpSpPr/>
            <p:nvPr/>
          </p:nvGrpSpPr>
          <p:grpSpPr>
            <a:xfrm>
              <a:off x="2907614" y="3785869"/>
              <a:ext cx="1159176" cy="378581"/>
              <a:chOff x="2527299" y="4896197"/>
              <a:chExt cx="1159176" cy="448887"/>
            </a:xfrm>
          </p:grpSpPr>
          <p:sp>
            <p:nvSpPr>
              <p:cNvPr id="155" name="Rounded Rectangle 154"/>
              <p:cNvSpPr/>
              <p:nvPr/>
            </p:nvSpPr>
            <p:spPr>
              <a:xfrm>
                <a:off x="2527299" y="4896197"/>
                <a:ext cx="1159176" cy="448887"/>
              </a:xfrm>
              <a:prstGeom prst="roundRect">
                <a:avLst/>
              </a:prstGeom>
              <a:solidFill>
                <a:srgbClr val="A5A5A5">
                  <a:lumMod val="60000"/>
                  <a:lumOff val="40000"/>
                </a:srgb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56" name="TextBox 155"/>
              <p:cNvSpPr txBox="1"/>
              <p:nvPr/>
            </p:nvSpPr>
            <p:spPr>
              <a:xfrm>
                <a:off x="2579570" y="4971341"/>
                <a:ext cx="1106905" cy="291947"/>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Mindset</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(8)</a:t>
                </a:r>
              </a:p>
            </p:txBody>
          </p:sp>
        </p:grpSp>
        <p:grpSp>
          <p:nvGrpSpPr>
            <p:cNvPr id="138" name="Group 137"/>
            <p:cNvGrpSpPr/>
            <p:nvPr/>
          </p:nvGrpSpPr>
          <p:grpSpPr>
            <a:xfrm>
              <a:off x="1019303" y="2987777"/>
              <a:ext cx="1371213" cy="370792"/>
              <a:chOff x="2527299" y="4896197"/>
              <a:chExt cx="1439957" cy="450288"/>
            </a:xfrm>
          </p:grpSpPr>
          <p:sp>
            <p:nvSpPr>
              <p:cNvPr id="153" name="Rounded Rectangle 152"/>
              <p:cNvSpPr/>
              <p:nvPr/>
            </p:nvSpPr>
            <p:spPr>
              <a:xfrm>
                <a:off x="2527299" y="4896197"/>
                <a:ext cx="1335136" cy="450288"/>
              </a:xfrm>
              <a:prstGeom prst="roundRect">
                <a:avLst/>
              </a:prstGeom>
              <a:solidFill>
                <a:srgbClr val="A5A5A5">
                  <a:lumMod val="60000"/>
                  <a:lumOff val="40000"/>
                </a:srgb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54" name="TextBox 153"/>
              <p:cNvSpPr txBox="1"/>
              <p:nvPr/>
            </p:nvSpPr>
            <p:spPr>
              <a:xfrm>
                <a:off x="2527299" y="4967850"/>
                <a:ext cx="1439957" cy="299010"/>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Problem</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solving</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(5)</a:t>
                </a:r>
              </a:p>
            </p:txBody>
          </p:sp>
        </p:grpSp>
        <p:sp>
          <p:nvSpPr>
            <p:cNvPr id="139" name="TextBox 138"/>
            <p:cNvSpPr txBox="1"/>
            <p:nvPr/>
          </p:nvSpPr>
          <p:spPr>
            <a:xfrm>
              <a:off x="1011980" y="3382905"/>
              <a:ext cx="1278721" cy="477888"/>
            </a:xfrm>
            <a:prstGeom prst="rect">
              <a:avLst/>
            </a:prstGeom>
            <a:noFill/>
            <a:ln>
              <a:noFill/>
            </a:ln>
          </p:spPr>
          <p:txBody>
            <a:bodyPr wrap="square" rtlCol="0">
              <a:spAutoFit/>
            </a:bodyPr>
            <a:lstStyle/>
            <a:p>
              <a:pPr marL="0" marR="0" lvl="0" indent="0" defTabSz="914400" eaLnBrk="1" fontAlgn="auto" latinLnBrk="0" hangingPunct="1">
                <a:lnSpc>
                  <a:spcPct val="107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Thinking 1</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Interpretation 1</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Perceptive skills 3</a:t>
              </a:r>
            </a:p>
          </p:txBody>
        </p:sp>
        <p:sp>
          <p:nvSpPr>
            <p:cNvPr id="140" name="TextBox 139"/>
            <p:cNvSpPr txBox="1"/>
            <p:nvPr/>
          </p:nvSpPr>
          <p:spPr>
            <a:xfrm>
              <a:off x="2907614" y="4193706"/>
              <a:ext cx="1516458" cy="872996"/>
            </a:xfrm>
            <a:prstGeom prst="rect">
              <a:avLst/>
            </a:prstGeom>
            <a:noFill/>
            <a:ln>
              <a:noFill/>
            </a:ln>
          </p:spPr>
          <p:txBody>
            <a:bodyPr wrap="square" rtlCol="0">
              <a:spAutoFit/>
            </a:bodyPr>
            <a:lstStyle/>
            <a:p>
              <a:pPr marL="0" marR="0" lvl="0" indent="0" defTabSz="914400" eaLnBrk="1" fontAlgn="auto" latinLnBrk="0" hangingPunct="1">
                <a:lnSpc>
                  <a:spcPct val="107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Concentration 1</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Likes own profession 1</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Precise 1</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Systematic 1</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Good memory 3</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Flexible 1</a:t>
              </a:r>
            </a:p>
          </p:txBody>
        </p:sp>
        <p:grpSp>
          <p:nvGrpSpPr>
            <p:cNvPr id="141" name="Group 140"/>
            <p:cNvGrpSpPr/>
            <p:nvPr/>
          </p:nvGrpSpPr>
          <p:grpSpPr>
            <a:xfrm>
              <a:off x="962075" y="101898"/>
              <a:ext cx="1314722" cy="425290"/>
              <a:chOff x="4644735" y="1129895"/>
              <a:chExt cx="1330236" cy="469845"/>
            </a:xfrm>
          </p:grpSpPr>
          <p:sp>
            <p:nvSpPr>
              <p:cNvPr id="151" name="Rounded Rectangle 150"/>
              <p:cNvSpPr/>
              <p:nvPr/>
            </p:nvSpPr>
            <p:spPr>
              <a:xfrm>
                <a:off x="4644735" y="1150853"/>
                <a:ext cx="1140048" cy="448887"/>
              </a:xfrm>
              <a:prstGeom prst="roundRect">
                <a:avLst/>
              </a:prstGeom>
              <a:solidFill>
                <a:sysClr val="window" lastClr="FFFFFF">
                  <a:lumMod val="6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52" name="TextBox 151"/>
              <p:cNvSpPr txBox="1"/>
              <p:nvPr/>
            </p:nvSpPr>
            <p:spPr>
              <a:xfrm>
                <a:off x="4716379" y="1129895"/>
                <a:ext cx="1258592" cy="442028"/>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Sector-specific</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knowledge</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(11)</a:t>
                </a:r>
              </a:p>
            </p:txBody>
          </p:sp>
        </p:grpSp>
        <p:grpSp>
          <p:nvGrpSpPr>
            <p:cNvPr id="142" name="Group 141"/>
            <p:cNvGrpSpPr/>
            <p:nvPr/>
          </p:nvGrpSpPr>
          <p:grpSpPr>
            <a:xfrm>
              <a:off x="2907614" y="1304301"/>
              <a:ext cx="1159176" cy="423122"/>
              <a:chOff x="4644735" y="1001936"/>
              <a:chExt cx="1301036" cy="455436"/>
            </a:xfrm>
          </p:grpSpPr>
          <p:sp>
            <p:nvSpPr>
              <p:cNvPr id="149" name="Rounded Rectangle 148"/>
              <p:cNvSpPr/>
              <p:nvPr/>
            </p:nvSpPr>
            <p:spPr>
              <a:xfrm>
                <a:off x="4644735" y="1008485"/>
                <a:ext cx="1301036" cy="448887"/>
              </a:xfrm>
              <a:prstGeom prst="roundRect">
                <a:avLst/>
              </a:prstGeom>
              <a:solidFill>
                <a:sysClr val="window" lastClr="FFFFFF">
                  <a:lumMod val="6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50" name="TextBox 149"/>
              <p:cNvSpPr txBox="1"/>
              <p:nvPr/>
            </p:nvSpPr>
            <p:spPr>
              <a:xfrm>
                <a:off x="4716378" y="1001936"/>
                <a:ext cx="1229393" cy="430666"/>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Technology and ICT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literacy</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(8)</a:t>
                </a:r>
              </a:p>
            </p:txBody>
          </p:sp>
        </p:grpSp>
        <p:grpSp>
          <p:nvGrpSpPr>
            <p:cNvPr id="143" name="Group 142"/>
            <p:cNvGrpSpPr/>
            <p:nvPr/>
          </p:nvGrpSpPr>
          <p:grpSpPr>
            <a:xfrm>
              <a:off x="2907614" y="118276"/>
              <a:ext cx="1159176" cy="427740"/>
              <a:chOff x="4644735" y="1132273"/>
              <a:chExt cx="1140048" cy="467467"/>
            </a:xfrm>
          </p:grpSpPr>
          <p:sp>
            <p:nvSpPr>
              <p:cNvPr id="147" name="Rounded Rectangle 146"/>
              <p:cNvSpPr/>
              <p:nvPr/>
            </p:nvSpPr>
            <p:spPr>
              <a:xfrm>
                <a:off x="4644735" y="1150853"/>
                <a:ext cx="1140048" cy="448887"/>
              </a:xfrm>
              <a:prstGeom prst="roundRect">
                <a:avLst/>
              </a:prstGeom>
              <a:solidFill>
                <a:sysClr val="window" lastClr="FFFFFF">
                  <a:lumMod val="65000"/>
                </a:sysClr>
              </a:solidFill>
              <a:ln w="12700" cap="flat" cmpd="sng" algn="ctr">
                <a:solidFill>
                  <a:sysClr val="windowText" lastClr="000000">
                    <a:lumMod val="65000"/>
                    <a:lumOff val="35000"/>
                  </a:sys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48" name="TextBox 147"/>
              <p:cNvSpPr txBox="1"/>
              <p:nvPr/>
            </p:nvSpPr>
            <p:spPr>
              <a:xfrm>
                <a:off x="4716379" y="1132273"/>
                <a:ext cx="1068404" cy="437271"/>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Sector-specific</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fi-FI" sz="1000" b="0"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skills</a:t>
                </a:r>
                <a:r>
                  <a:rPr kumimoji="0" lang="fi-FI" sz="10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(5)</a:t>
                </a:r>
              </a:p>
            </p:txBody>
          </p:sp>
        </p:grpSp>
        <p:sp>
          <p:nvSpPr>
            <p:cNvPr id="144" name="TextBox 143"/>
            <p:cNvSpPr txBox="1"/>
            <p:nvPr/>
          </p:nvSpPr>
          <p:spPr>
            <a:xfrm>
              <a:off x="2911788" y="547510"/>
              <a:ext cx="1724780" cy="741293"/>
            </a:xfrm>
            <a:prstGeom prst="rect">
              <a:avLst/>
            </a:prstGeom>
            <a:noFill/>
            <a:ln>
              <a:noFill/>
            </a:ln>
          </p:spPr>
          <p:txBody>
            <a:bodyPr wrap="square" rtlCol="0">
              <a:spAutoFit/>
            </a:bodyPr>
            <a:lstStyle/>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Ability to read coordinates 1</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Aviation skills 1</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Control air traffic 1</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Navigation skills 1</a:t>
              </a:r>
            </a:p>
            <a:p>
              <a:pPr marL="0" marR="0" lvl="0" indent="0" defTabSz="914400" eaLnBrk="1" fontAlgn="auto" latinLnBrk="0" hangingPunct="1">
                <a:lnSpc>
                  <a:spcPct val="107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Prevent collisions 1</a:t>
              </a:r>
            </a:p>
          </p:txBody>
        </p:sp>
        <p:sp>
          <p:nvSpPr>
            <p:cNvPr id="145" name="TextBox 144"/>
            <p:cNvSpPr txBox="1"/>
            <p:nvPr/>
          </p:nvSpPr>
          <p:spPr>
            <a:xfrm>
              <a:off x="2907614" y="1742921"/>
              <a:ext cx="1373017" cy="338554"/>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Know how to operate machines 1</a:t>
              </a:r>
              <a:endParaRPr kumimoji="0" lang="fi-FI"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sp>
          <p:nvSpPr>
            <p:cNvPr id="146" name="TextBox 145"/>
            <p:cNvSpPr txBox="1"/>
            <p:nvPr/>
          </p:nvSpPr>
          <p:spPr>
            <a:xfrm>
              <a:off x="962075" y="550030"/>
              <a:ext cx="1754690" cy="830997"/>
            </a:xfrm>
            <a:prstGeom prst="rect">
              <a:avLst/>
            </a:prstGeom>
            <a:noFill/>
            <a:ln>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Air traffic 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Chemistry 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Know how 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Mathematics 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Physics 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Weather knowledge and terms 1</a:t>
              </a:r>
            </a:p>
          </p:txBody>
        </p:sp>
      </p:grpSp>
    </p:spTree>
    <p:extLst>
      <p:ext uri="{BB962C8B-B14F-4D97-AF65-F5344CB8AC3E}">
        <p14:creationId xmlns:p14="http://schemas.microsoft.com/office/powerpoint/2010/main" val="3548838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Conclusions</a:t>
            </a:r>
            <a:endParaRPr lang="fi-FI" dirty="0"/>
          </a:p>
        </p:txBody>
      </p:sp>
      <p:sp>
        <p:nvSpPr>
          <p:cNvPr id="3" name="Content Placeholder 2"/>
          <p:cNvSpPr>
            <a:spLocks noGrp="1"/>
          </p:cNvSpPr>
          <p:nvPr>
            <p:ph idx="1"/>
          </p:nvPr>
        </p:nvSpPr>
        <p:spPr>
          <a:xfrm>
            <a:off x="395536" y="1393130"/>
            <a:ext cx="8352928" cy="3480594"/>
          </a:xfrm>
        </p:spPr>
        <p:txBody>
          <a:bodyPr/>
          <a:lstStyle/>
          <a:p>
            <a:r>
              <a:rPr lang="en-US" dirty="0" smtClean="0"/>
              <a:t>Students</a:t>
            </a:r>
            <a:r>
              <a:rPr lang="en-US" dirty="0"/>
              <a:t>, with 192 different mentioned skills, have already lots of knowledge about working life skills. </a:t>
            </a:r>
            <a:endParaRPr lang="en-US" dirty="0" smtClean="0"/>
          </a:p>
          <a:p>
            <a:r>
              <a:rPr lang="en-US" dirty="0" smtClean="0"/>
              <a:t>We </a:t>
            </a:r>
            <a:r>
              <a:rPr lang="en-US" dirty="0"/>
              <a:t>recognize that students already have in this age strong conceptions and attitudes towards science-careers. These conceptions can be seen in the results of high representation of personal attributes and mindset abilities for how students characterize these careers. </a:t>
            </a:r>
            <a:endParaRPr lang="en-US" dirty="0" smtClean="0"/>
          </a:p>
          <a:p>
            <a:r>
              <a:rPr lang="en-US" dirty="0" smtClean="0"/>
              <a:t>What </a:t>
            </a:r>
            <a:r>
              <a:rPr lang="en-US" dirty="0"/>
              <a:t>they lack are skills related to society or citizenship, organizational skills and time management skills. Also they seem to miss the higher order thinking skills behind acquired knowledge such as critical thinking and metacognition skills.</a:t>
            </a:r>
          </a:p>
          <a:p>
            <a:endParaRPr lang="fi-FI" dirty="0"/>
          </a:p>
        </p:txBody>
      </p:sp>
      <p:sp>
        <p:nvSpPr>
          <p:cNvPr id="6" name="Slide Number Placeholder 5"/>
          <p:cNvSpPr>
            <a:spLocks noGrp="1"/>
          </p:cNvSpPr>
          <p:nvPr>
            <p:ph type="sldNum" sz="quarter" idx="4"/>
          </p:nvPr>
        </p:nvSpPr>
        <p:spPr/>
        <p:txBody>
          <a:bodyPr/>
          <a:lstStyle/>
          <a:p>
            <a:pPr>
              <a:defRPr/>
            </a:pPr>
            <a:fld id="{9AC9C5E4-DD34-409E-9E11-89682544FB1A}" type="slidenum">
              <a:rPr lang="fi-FI" smtClean="0"/>
              <a:pPr>
                <a:defRPr/>
              </a:pPr>
              <a:t>8</a:t>
            </a:fld>
            <a:endParaRPr lang="fi-FI" dirty="0"/>
          </a:p>
        </p:txBody>
      </p:sp>
      <p:pic>
        <p:nvPicPr>
          <p:cNvPr id="8" name="Picture 7"/>
          <p:cNvPicPr>
            <a:picLocks noChangeAspect="1"/>
          </p:cNvPicPr>
          <p:nvPr/>
        </p:nvPicPr>
        <p:blipFill>
          <a:blip r:embed="rId2"/>
          <a:stretch>
            <a:fillRect/>
          </a:stretch>
        </p:blipFill>
        <p:spPr>
          <a:xfrm>
            <a:off x="7494949" y="409228"/>
            <a:ext cx="1280127" cy="829876"/>
          </a:xfrm>
          <a:prstGeom prst="rect">
            <a:avLst/>
          </a:prstGeom>
        </p:spPr>
      </p:pic>
    </p:spTree>
    <p:extLst>
      <p:ext uri="{BB962C8B-B14F-4D97-AF65-F5344CB8AC3E}">
        <p14:creationId xmlns:p14="http://schemas.microsoft.com/office/powerpoint/2010/main" val="1783134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89255"/>
            <a:ext cx="8352928" cy="840053"/>
          </a:xfrm>
        </p:spPr>
        <p:txBody>
          <a:bodyPr/>
          <a:lstStyle/>
          <a:p>
            <a:r>
              <a:rPr lang="fi-FI" dirty="0" err="1" smtClean="0"/>
              <a:t>Implications</a:t>
            </a:r>
            <a:r>
              <a:rPr lang="fi-FI" dirty="0" smtClean="0"/>
              <a:t> and</a:t>
            </a:r>
            <a:br>
              <a:rPr lang="fi-FI" dirty="0" smtClean="0"/>
            </a:br>
            <a:r>
              <a:rPr lang="fi-FI" dirty="0" err="1" smtClean="0"/>
              <a:t>further</a:t>
            </a:r>
            <a:r>
              <a:rPr lang="fi-FI" dirty="0" smtClean="0"/>
              <a:t> </a:t>
            </a:r>
            <a:r>
              <a:rPr lang="fi-FI" dirty="0" err="1" smtClean="0"/>
              <a:t>research</a:t>
            </a:r>
            <a:endParaRPr lang="fi-FI" dirty="0"/>
          </a:p>
        </p:txBody>
      </p:sp>
      <p:sp>
        <p:nvSpPr>
          <p:cNvPr id="3" name="Content Placeholder 2"/>
          <p:cNvSpPr>
            <a:spLocks noGrp="1"/>
          </p:cNvSpPr>
          <p:nvPr>
            <p:ph idx="1"/>
          </p:nvPr>
        </p:nvSpPr>
        <p:spPr>
          <a:xfrm>
            <a:off x="424136" y="1057300"/>
            <a:ext cx="4896544" cy="3480594"/>
          </a:xfrm>
        </p:spPr>
        <p:txBody>
          <a:bodyPr/>
          <a:lstStyle/>
          <a:p>
            <a:endParaRPr lang="en-US" dirty="0" smtClean="0"/>
          </a:p>
          <a:p>
            <a:r>
              <a:rPr lang="en-US" dirty="0" err="1" smtClean="0"/>
              <a:t>MultiCO</a:t>
            </a:r>
            <a:r>
              <a:rPr lang="en-US" dirty="0" smtClean="0"/>
              <a:t> </a:t>
            </a:r>
            <a:r>
              <a:rPr lang="en-US" dirty="0"/>
              <a:t>project continues </a:t>
            </a:r>
            <a:r>
              <a:rPr lang="en-US" dirty="0" smtClean="0"/>
              <a:t>with </a:t>
            </a:r>
            <a:r>
              <a:rPr lang="en-US" dirty="0"/>
              <a:t>interventions </a:t>
            </a:r>
            <a:r>
              <a:rPr lang="en-US" dirty="0" smtClean="0"/>
              <a:t>using career based scenarios. </a:t>
            </a:r>
          </a:p>
          <a:p>
            <a:pPr marL="0" indent="0">
              <a:buNone/>
            </a:pPr>
            <a:endParaRPr lang="en-US" dirty="0" smtClean="0"/>
          </a:p>
          <a:p>
            <a:r>
              <a:rPr lang="en-US" dirty="0" smtClean="0"/>
              <a:t>For </a:t>
            </a:r>
            <a:r>
              <a:rPr lang="en-US" dirty="0"/>
              <a:t>further research longitudinal studies are implied </a:t>
            </a:r>
            <a:r>
              <a:rPr lang="en-US" dirty="0" smtClean="0"/>
              <a:t>to follow the </a:t>
            </a:r>
            <a:r>
              <a:rPr lang="en-US" dirty="0"/>
              <a:t>change and progress in students’ </a:t>
            </a:r>
            <a:r>
              <a:rPr lang="en-US" dirty="0" smtClean="0"/>
              <a:t>perceptions </a:t>
            </a:r>
            <a:r>
              <a:rPr lang="en-US" dirty="0"/>
              <a:t>of working life skills. </a:t>
            </a:r>
            <a:endParaRPr lang="fi-FI" dirty="0"/>
          </a:p>
        </p:txBody>
      </p:sp>
      <p:sp>
        <p:nvSpPr>
          <p:cNvPr id="6" name="Slide Number Placeholder 5"/>
          <p:cNvSpPr>
            <a:spLocks noGrp="1"/>
          </p:cNvSpPr>
          <p:nvPr>
            <p:ph type="sldNum" sz="quarter" idx="4"/>
          </p:nvPr>
        </p:nvSpPr>
        <p:spPr/>
        <p:txBody>
          <a:bodyPr/>
          <a:lstStyle/>
          <a:p>
            <a:pPr>
              <a:defRPr/>
            </a:pPr>
            <a:fld id="{9AC9C5E4-DD34-409E-9E11-89682544FB1A}" type="slidenum">
              <a:rPr lang="fi-FI" smtClean="0"/>
              <a:pPr>
                <a:defRPr/>
              </a:pPr>
              <a:t>9</a:t>
            </a:fld>
            <a:endParaRPr lang="fi-FI"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20680" y="210468"/>
            <a:ext cx="3636488" cy="5167312"/>
          </a:xfrm>
          <a:prstGeom prst="rect">
            <a:avLst/>
          </a:prstGeom>
        </p:spPr>
      </p:pic>
    </p:spTree>
    <p:extLst>
      <p:ext uri="{BB962C8B-B14F-4D97-AF65-F5344CB8AC3E}">
        <p14:creationId xmlns:p14="http://schemas.microsoft.com/office/powerpoint/2010/main" val="2455491703"/>
      </p:ext>
    </p:extLst>
  </p:cSld>
  <p:clrMapOvr>
    <a:masterClrMapping/>
  </p:clrMapOvr>
</p:sld>
</file>

<file path=ppt/theme/theme1.xml><?xml version="1.0" encoding="utf-8"?>
<a:theme xmlns:a="http://schemas.openxmlformats.org/drawingml/2006/main" name="UEF Aloitus">
  <a:themeElements>
    <a:clrScheme name="UEF">
      <a:dk1>
        <a:srgbClr val="1D1D1C"/>
      </a:dk1>
      <a:lt1>
        <a:srgbClr val="FFFFFF"/>
      </a:lt1>
      <a:dk2>
        <a:srgbClr val="1D1D1C"/>
      </a:dk2>
      <a:lt2>
        <a:srgbClr val="D4D4D4"/>
      </a:lt2>
      <a:accent1>
        <a:srgbClr val="D4D800"/>
      </a:accent1>
      <a:accent2>
        <a:srgbClr val="008C99"/>
      </a:accent2>
      <a:accent3>
        <a:srgbClr val="FFFFFF"/>
      </a:accent3>
      <a:accent4>
        <a:srgbClr val="000000"/>
      </a:accent4>
      <a:accent5>
        <a:srgbClr val="E6E9AA"/>
      </a:accent5>
      <a:accent6>
        <a:srgbClr val="005D7B"/>
      </a:accent6>
      <a:hlink>
        <a:srgbClr val="009FB8"/>
      </a:hlink>
      <a:folHlink>
        <a:srgbClr val="F9B700"/>
      </a:folHlink>
    </a:clrScheme>
    <a:fontScheme name="uef_basic_laajamalli-3">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ef_basic_laajamalli-3 1">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UEF Basic">
  <a:themeElements>
    <a:clrScheme name="UEF">
      <a:dk1>
        <a:srgbClr val="1D1D1C"/>
      </a:dk1>
      <a:lt1>
        <a:srgbClr val="FFFFFF"/>
      </a:lt1>
      <a:dk2>
        <a:srgbClr val="1D1D1C"/>
      </a:dk2>
      <a:lt2>
        <a:srgbClr val="D4D4D4"/>
      </a:lt2>
      <a:accent1>
        <a:srgbClr val="D4D800"/>
      </a:accent1>
      <a:accent2>
        <a:srgbClr val="008C99"/>
      </a:accent2>
      <a:accent3>
        <a:srgbClr val="FFFFFF"/>
      </a:accent3>
      <a:accent4>
        <a:srgbClr val="000000"/>
      </a:accent4>
      <a:accent5>
        <a:srgbClr val="E6E9AA"/>
      </a:accent5>
      <a:accent6>
        <a:srgbClr val="005D7B"/>
      </a:accent6>
      <a:hlink>
        <a:srgbClr val="009FB8"/>
      </a:hlink>
      <a:folHlink>
        <a:srgbClr val="F9B700"/>
      </a:folHlink>
    </a:clrScheme>
    <a:fontScheme name="uef_basic_laajamalli-3">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ef_basic_laajamalli-3 1">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UEF Välilehdet">
  <a:themeElements>
    <a:clrScheme name="UEF">
      <a:dk1>
        <a:srgbClr val="1D1D1C"/>
      </a:dk1>
      <a:lt1>
        <a:srgbClr val="FFFFFF"/>
      </a:lt1>
      <a:dk2>
        <a:srgbClr val="1D1D1C"/>
      </a:dk2>
      <a:lt2>
        <a:srgbClr val="D4D4D4"/>
      </a:lt2>
      <a:accent1>
        <a:srgbClr val="D4D800"/>
      </a:accent1>
      <a:accent2>
        <a:srgbClr val="008C99"/>
      </a:accent2>
      <a:accent3>
        <a:srgbClr val="FFFFFF"/>
      </a:accent3>
      <a:accent4>
        <a:srgbClr val="000000"/>
      </a:accent4>
      <a:accent5>
        <a:srgbClr val="E6E9AA"/>
      </a:accent5>
      <a:accent6>
        <a:srgbClr val="005D7B"/>
      </a:accent6>
      <a:hlink>
        <a:srgbClr val="009FB8"/>
      </a:hlink>
      <a:folHlink>
        <a:srgbClr val="F9B700"/>
      </a:folHlink>
    </a:clrScheme>
    <a:fontScheme name="uef_basic_laajamalli-3">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ef_basic_laajamalli-3 1">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UEF Lopetus">
  <a:themeElements>
    <a:clrScheme name="UEF">
      <a:dk1>
        <a:srgbClr val="1D1D1C"/>
      </a:dk1>
      <a:lt1>
        <a:srgbClr val="FFFFFF"/>
      </a:lt1>
      <a:dk2>
        <a:srgbClr val="1D1D1C"/>
      </a:dk2>
      <a:lt2>
        <a:srgbClr val="D4D4D4"/>
      </a:lt2>
      <a:accent1>
        <a:srgbClr val="D4D800"/>
      </a:accent1>
      <a:accent2>
        <a:srgbClr val="008C99"/>
      </a:accent2>
      <a:accent3>
        <a:srgbClr val="FFFFFF"/>
      </a:accent3>
      <a:accent4>
        <a:srgbClr val="000000"/>
      </a:accent4>
      <a:accent5>
        <a:srgbClr val="E6E9AA"/>
      </a:accent5>
      <a:accent6>
        <a:srgbClr val="005D7B"/>
      </a:accent6>
      <a:hlink>
        <a:srgbClr val="009FB8"/>
      </a:hlink>
      <a:folHlink>
        <a:srgbClr val="F9B700"/>
      </a:folHlink>
    </a:clrScheme>
    <a:fontScheme name="uef_basic_laajamalli-3">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ef_basic_laajamalli-3 1">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teema">
  <a:themeElements>
    <a:clrScheme name="">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teema">
  <a:themeElements>
    <a:clrScheme name="">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uef_basic_laajamalli-3</Template>
  <TotalTime>1300</TotalTime>
  <Words>832</Words>
  <Application>Microsoft Office PowerPoint</Application>
  <PresentationFormat>Näytössä katseltava esitys (16:10)</PresentationFormat>
  <Paragraphs>168</Paragraphs>
  <Slides>11</Slides>
  <Notes>0</Notes>
  <HiddenSlides>0</HiddenSlides>
  <MMClips>0</MMClips>
  <ScaleCrop>false</ScaleCrop>
  <HeadingPairs>
    <vt:vector size="6" baseType="variant">
      <vt:variant>
        <vt:lpstr>Käytetyt fontit</vt:lpstr>
      </vt:variant>
      <vt:variant>
        <vt:i4>5</vt:i4>
      </vt:variant>
      <vt:variant>
        <vt:lpstr>Teema</vt:lpstr>
      </vt:variant>
      <vt:variant>
        <vt:i4>4</vt:i4>
      </vt:variant>
      <vt:variant>
        <vt:lpstr>Dian otsikot</vt:lpstr>
      </vt:variant>
      <vt:variant>
        <vt:i4>11</vt:i4>
      </vt:variant>
    </vt:vector>
  </HeadingPairs>
  <TitlesOfParts>
    <vt:vector size="20" baseType="lpstr">
      <vt:lpstr>Arial</vt:lpstr>
      <vt:lpstr>Calibri</vt:lpstr>
      <vt:lpstr>Myriad pro</vt:lpstr>
      <vt:lpstr>Palatino Linotype</vt:lpstr>
      <vt:lpstr>Times New Roman</vt:lpstr>
      <vt:lpstr>UEF Aloitus</vt:lpstr>
      <vt:lpstr>UEF Basic</vt:lpstr>
      <vt:lpstr>UEF Välilehdet</vt:lpstr>
      <vt:lpstr>UEF Lopetus</vt:lpstr>
      <vt:lpstr>Secondary school students’ perceptions of working life skills in science-related careers</vt:lpstr>
      <vt:lpstr>The context of the study  MultiCO project  Promoting Youth Scientific Career Awareness and its Attractiveness through Multi-stakeholder Cooperation www.multico-project.eu  </vt:lpstr>
      <vt:lpstr>Background  Middle school students are not aware of career options (Maltese &amp; Tai, 2011)  Finnish secondary school students wish more information about working life (Economic Information Office, 2016)  Two factors affect students’ future career choices: a lack of knowledge about science occupations and science work; the students’ self-perception about their science abilities being lower than their achievements (Cleaves, 2005)  Providing students with information and advice about career options and the corresponding educational requirements seems to be critical to increase the utility value of school science. (Holmegaard, Madsen &amp; Ulriksen, 2014)   </vt:lpstr>
      <vt:lpstr>The aim of this study was to find out   What kind of skills the students find necessary and important in science-related careers.    The participants in this study were 144 Finnish 7th graders (aged 13-14 years) from three different schools from Eastern Finland    </vt:lpstr>
      <vt:lpstr>PowerPoint-esitys</vt:lpstr>
      <vt:lpstr>PowerPoint-esitys</vt:lpstr>
      <vt:lpstr>PowerPoint-esitys</vt:lpstr>
      <vt:lpstr>Conclusions</vt:lpstr>
      <vt:lpstr>Implications and further research</vt:lpstr>
      <vt:lpstr>References</vt:lpstr>
      <vt:lpstr>PowerPoint-esitys</vt:lpstr>
    </vt:vector>
  </TitlesOfParts>
  <Manager>HAHMO</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Itä-Suomen yliopisto – tulevaisuuden yliopisto ajassa</dc:title>
  <dc:creator>vuorre</dc:creator>
  <cp:lastModifiedBy>Katri Varis</cp:lastModifiedBy>
  <cp:revision>146</cp:revision>
  <dcterms:created xsi:type="dcterms:W3CDTF">2009-06-01T07:11:23Z</dcterms:created>
  <dcterms:modified xsi:type="dcterms:W3CDTF">2017-08-14T05:12:14Z</dcterms:modified>
</cp:coreProperties>
</file>